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  <p:sldMasterId id="2147483703" r:id="rId2"/>
  </p:sldMasterIdLst>
  <p:notesMasterIdLst>
    <p:notesMasterId r:id="rId30"/>
  </p:notesMasterIdLst>
  <p:handoutMasterIdLst>
    <p:handoutMasterId r:id="rId31"/>
  </p:handoutMasterIdLst>
  <p:sldIdLst>
    <p:sldId id="455" r:id="rId3"/>
    <p:sldId id="328" r:id="rId4"/>
    <p:sldId id="462" r:id="rId5"/>
    <p:sldId id="332" r:id="rId6"/>
    <p:sldId id="457" r:id="rId7"/>
    <p:sldId id="466" r:id="rId8"/>
    <p:sldId id="473" r:id="rId9"/>
    <p:sldId id="467" r:id="rId10"/>
    <p:sldId id="475" r:id="rId11"/>
    <p:sldId id="468" r:id="rId12"/>
    <p:sldId id="486" r:id="rId13"/>
    <p:sldId id="487" r:id="rId14"/>
    <p:sldId id="470" r:id="rId15"/>
    <p:sldId id="456" r:id="rId16"/>
    <p:sldId id="484" r:id="rId17"/>
    <p:sldId id="474" r:id="rId18"/>
    <p:sldId id="485" r:id="rId19"/>
    <p:sldId id="471" r:id="rId20"/>
    <p:sldId id="472" r:id="rId21"/>
    <p:sldId id="477" r:id="rId22"/>
    <p:sldId id="464" r:id="rId23"/>
    <p:sldId id="476" r:id="rId24"/>
    <p:sldId id="478" r:id="rId25"/>
    <p:sldId id="479" r:id="rId26"/>
    <p:sldId id="480" r:id="rId27"/>
    <p:sldId id="454" r:id="rId28"/>
    <p:sldId id="488" r:id="rId29"/>
  </p:sldIdLst>
  <p:sldSz cx="9144000" cy="5143500" type="screen16x9"/>
  <p:notesSz cx="6858000" cy="9144000"/>
  <p:defaultTextStyle>
    <a:defPPr>
      <a:defRPr lang="es-ES_trad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B42"/>
    <a:srgbClr val="4385F5"/>
    <a:srgbClr val="61D1CE"/>
    <a:srgbClr val="02B4B8"/>
    <a:srgbClr val="EE0031"/>
    <a:srgbClr val="FC0019"/>
    <a:srgbClr val="FD7F00"/>
    <a:srgbClr val="45688B"/>
    <a:srgbClr val="E16268"/>
    <a:srgbClr val="FBD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82"/>
    <p:restoredTop sz="91791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374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13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201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31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A194D6-CC1C-4139-B18F-FE740EA66313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5B48D7E-4FD6-4C36-B1AD-E2100C59677C}">
      <dgm:prSet phldrT="[Text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b="1" kern="1200" dirty="0">
            <a:solidFill>
              <a:srgbClr val="EE3B42"/>
            </a:solidFill>
            <a:latin typeface="Calibri"/>
            <a:ea typeface="+mn-ea"/>
            <a:cs typeface="+mn-cs"/>
          </a:endParaRPr>
        </a:p>
      </dgm:t>
    </dgm:pt>
    <dgm:pt modelId="{60422B83-D26C-4D34-AFF8-1F148DCC2295}" type="parTrans" cxnId="{77D508F3-FEDA-4240-8ED3-F35F8CB128C7}">
      <dgm:prSet/>
      <dgm:spPr/>
      <dgm:t>
        <a:bodyPr/>
        <a:lstStyle/>
        <a:p>
          <a:endParaRPr lang="fr-FR"/>
        </a:p>
      </dgm:t>
    </dgm:pt>
    <dgm:pt modelId="{CDCAC9AF-894A-4047-98C3-9F8EF8EA63EB}" type="sibTrans" cxnId="{77D508F3-FEDA-4240-8ED3-F35F8CB128C7}">
      <dgm:prSet/>
      <dgm:spPr/>
      <dgm:t>
        <a:bodyPr/>
        <a:lstStyle/>
        <a:p>
          <a:endParaRPr lang="fr-FR"/>
        </a:p>
      </dgm:t>
    </dgm:pt>
    <dgm:pt modelId="{993C8C88-BBA0-4D5B-A42B-1314CF135E5F}">
      <dgm:prSet phldrT="[Text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b="1" kern="1200" dirty="0">
            <a:solidFill>
              <a:srgbClr val="EE3B42"/>
            </a:solidFill>
            <a:latin typeface="Calibri"/>
            <a:ea typeface="+mn-ea"/>
            <a:cs typeface="+mn-cs"/>
          </a:endParaRPr>
        </a:p>
      </dgm:t>
    </dgm:pt>
    <dgm:pt modelId="{FE3E4908-AA86-479B-87C9-1E0E8B605D6B}" type="parTrans" cxnId="{0274D5B6-7993-4AAD-9AA4-05A733EB0538}">
      <dgm:prSet/>
      <dgm:spPr/>
      <dgm:t>
        <a:bodyPr/>
        <a:lstStyle/>
        <a:p>
          <a:endParaRPr lang="fr-FR"/>
        </a:p>
      </dgm:t>
    </dgm:pt>
    <dgm:pt modelId="{9B027863-B4A3-4BAD-A625-AE1CCCF35102}" type="sibTrans" cxnId="{0274D5B6-7993-4AAD-9AA4-05A733EB0538}">
      <dgm:prSet/>
      <dgm:spPr/>
      <dgm:t>
        <a:bodyPr/>
        <a:lstStyle/>
        <a:p>
          <a:endParaRPr lang="fr-FR"/>
        </a:p>
      </dgm:t>
    </dgm:pt>
    <dgm:pt modelId="{DEF3C7B7-D74D-41E0-A041-CF5C48C9B68E}">
      <dgm:prSet phldrT="[Text]" custT="1"/>
      <dgm:spPr/>
      <dgm:t>
        <a:bodyPr/>
        <a:lstStyle/>
        <a:p>
          <a:pPr algn="l"/>
          <a:endParaRPr lang="fr-FR" sz="1400" b="1" kern="1200" dirty="0">
            <a:solidFill>
              <a:srgbClr val="EE3B42"/>
            </a:solidFill>
            <a:latin typeface="Calibri"/>
            <a:ea typeface="+mn-ea"/>
            <a:cs typeface="+mn-cs"/>
          </a:endParaRPr>
        </a:p>
      </dgm:t>
    </dgm:pt>
    <dgm:pt modelId="{5D9BB9F0-4CEC-4D29-97CC-B84AD4A7A52F}" type="parTrans" cxnId="{0BB4B0A2-630C-4581-9B57-5287366E938B}">
      <dgm:prSet/>
      <dgm:spPr/>
      <dgm:t>
        <a:bodyPr/>
        <a:lstStyle/>
        <a:p>
          <a:endParaRPr lang="fr-FR"/>
        </a:p>
      </dgm:t>
    </dgm:pt>
    <dgm:pt modelId="{A502B424-54DF-461A-8372-F685171FAC96}" type="sibTrans" cxnId="{0BB4B0A2-630C-4581-9B57-5287366E938B}">
      <dgm:prSet/>
      <dgm:spPr/>
      <dgm:t>
        <a:bodyPr/>
        <a:lstStyle/>
        <a:p>
          <a:endParaRPr lang="fr-FR"/>
        </a:p>
      </dgm:t>
    </dgm:pt>
    <dgm:pt modelId="{7E483654-7F24-43D6-9FEB-972C5EC800C9}" type="pres">
      <dgm:prSet presAssocID="{EDA194D6-CC1C-4139-B18F-FE740EA6631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276E219-1D18-43C4-B6AB-B3CE0DA0DA1B}" type="pres">
      <dgm:prSet presAssocID="{75B48D7E-4FD6-4C36-B1AD-E2100C59677C}" presName="Accent1" presStyleCnt="0"/>
      <dgm:spPr/>
    </dgm:pt>
    <dgm:pt modelId="{95A0418B-740B-4ED2-9A44-EACA14DF9FDB}" type="pres">
      <dgm:prSet presAssocID="{75B48D7E-4FD6-4C36-B1AD-E2100C59677C}" presName="Accent" presStyleLbl="node1" presStyleIdx="0" presStyleCnt="3" custLinFactNeighborX="-16386" custLinFactNeighborY="2346"/>
      <dgm:spPr>
        <a:solidFill>
          <a:schemeClr val="accent6">
            <a:lumMod val="60000"/>
            <a:lumOff val="40000"/>
          </a:schemeClr>
        </a:solidFill>
      </dgm:spPr>
    </dgm:pt>
    <dgm:pt modelId="{C8549575-C0B4-4DA7-AC02-8BA10B8532DD}" type="pres">
      <dgm:prSet presAssocID="{75B48D7E-4FD6-4C36-B1AD-E2100C59677C}" presName="Parent1" presStyleLbl="revTx" presStyleIdx="0" presStyleCnt="3" custScaleX="301195" custLinFactX="29278" custLinFactNeighborX="100000" custLinFactNeighborY="-15361">
        <dgm:presLayoutVars>
          <dgm:chMax val="1"/>
          <dgm:chPref val="1"/>
          <dgm:bulletEnabled val="1"/>
        </dgm:presLayoutVars>
      </dgm:prSet>
      <dgm:spPr/>
    </dgm:pt>
    <dgm:pt modelId="{5629E4A6-86FA-4970-811E-F0640EB9E7A2}" type="pres">
      <dgm:prSet presAssocID="{993C8C88-BBA0-4D5B-A42B-1314CF135E5F}" presName="Accent2" presStyleCnt="0"/>
      <dgm:spPr/>
    </dgm:pt>
    <dgm:pt modelId="{BEBF92A2-69A2-41E1-AFA4-BC4AA1D654DA}" type="pres">
      <dgm:prSet presAssocID="{993C8C88-BBA0-4D5B-A42B-1314CF135E5F}" presName="Accent" presStyleLbl="node1" presStyleIdx="1" presStyleCnt="3" custLinFactNeighborX="-16386" custLinFactNeighborY="2346"/>
      <dgm:spPr>
        <a:solidFill>
          <a:schemeClr val="accent6">
            <a:lumMod val="20000"/>
            <a:lumOff val="80000"/>
          </a:schemeClr>
        </a:solidFill>
      </dgm:spPr>
    </dgm:pt>
    <dgm:pt modelId="{50E89DB4-28B8-4584-8125-8B03C185B76A}" type="pres">
      <dgm:prSet presAssocID="{993C8C88-BBA0-4D5B-A42B-1314CF135E5F}" presName="Parent2" presStyleLbl="revTx" presStyleIdx="1" presStyleCnt="3" custScaleX="121007" custLinFactX="-100000" custLinFactNeighborX="-119147" custLinFactNeighborY="162">
        <dgm:presLayoutVars>
          <dgm:chMax val="1"/>
          <dgm:chPref val="1"/>
          <dgm:bulletEnabled val="1"/>
        </dgm:presLayoutVars>
      </dgm:prSet>
      <dgm:spPr/>
    </dgm:pt>
    <dgm:pt modelId="{0FB99C4C-8799-4A1D-B679-1DEF86D38585}" type="pres">
      <dgm:prSet presAssocID="{DEF3C7B7-D74D-41E0-A041-CF5C48C9B68E}" presName="Accent3" presStyleCnt="0"/>
      <dgm:spPr/>
    </dgm:pt>
    <dgm:pt modelId="{070D3D08-EC82-4328-A12F-05A2E40C4DC6}" type="pres">
      <dgm:prSet presAssocID="{DEF3C7B7-D74D-41E0-A041-CF5C48C9B68E}" presName="Accent" presStyleLbl="node1" presStyleIdx="2" presStyleCnt="3" custLinFactNeighborX="-19072" custLinFactNeighborY="2730"/>
      <dgm:spPr>
        <a:solidFill>
          <a:srgbClr val="EE3B42"/>
        </a:solidFill>
      </dgm:spPr>
    </dgm:pt>
    <dgm:pt modelId="{4280E7C6-4560-4D96-8A95-1CD4AE79ECD9}" type="pres">
      <dgm:prSet presAssocID="{DEF3C7B7-D74D-41E0-A041-CF5C48C9B68E}" presName="Parent3" presStyleLbl="revTx" presStyleIdx="2" presStyleCnt="3" custScaleX="184229" custLinFactX="44757" custLinFactNeighborX="100000" custLinFactNeighborY="11101">
        <dgm:presLayoutVars>
          <dgm:chMax val="1"/>
          <dgm:chPref val="1"/>
          <dgm:bulletEnabled val="1"/>
        </dgm:presLayoutVars>
      </dgm:prSet>
      <dgm:spPr/>
    </dgm:pt>
  </dgm:ptLst>
  <dgm:cxnLst>
    <dgm:cxn modelId="{EE7E6268-A202-45B9-8FE8-FFA434385FED}" type="presOf" srcId="{EDA194D6-CC1C-4139-B18F-FE740EA66313}" destId="{7E483654-7F24-43D6-9FEB-972C5EC800C9}" srcOrd="0" destOrd="0" presId="urn:microsoft.com/office/officeart/2009/layout/CircleArrowProcess"/>
    <dgm:cxn modelId="{A6952352-7A3A-41FB-AB73-911250E3E1F7}" type="presOf" srcId="{993C8C88-BBA0-4D5B-A42B-1314CF135E5F}" destId="{50E89DB4-28B8-4584-8125-8B03C185B76A}" srcOrd="0" destOrd="0" presId="urn:microsoft.com/office/officeart/2009/layout/CircleArrowProcess"/>
    <dgm:cxn modelId="{1F16839E-DE5E-4037-836D-C8F5C6B56818}" type="presOf" srcId="{DEF3C7B7-D74D-41E0-A041-CF5C48C9B68E}" destId="{4280E7C6-4560-4D96-8A95-1CD4AE79ECD9}" srcOrd="0" destOrd="0" presId="urn:microsoft.com/office/officeart/2009/layout/CircleArrowProcess"/>
    <dgm:cxn modelId="{0BB4B0A2-630C-4581-9B57-5287366E938B}" srcId="{EDA194D6-CC1C-4139-B18F-FE740EA66313}" destId="{DEF3C7B7-D74D-41E0-A041-CF5C48C9B68E}" srcOrd="2" destOrd="0" parTransId="{5D9BB9F0-4CEC-4D29-97CC-B84AD4A7A52F}" sibTransId="{A502B424-54DF-461A-8372-F685171FAC96}"/>
    <dgm:cxn modelId="{0274D5B6-7993-4AAD-9AA4-05A733EB0538}" srcId="{EDA194D6-CC1C-4139-B18F-FE740EA66313}" destId="{993C8C88-BBA0-4D5B-A42B-1314CF135E5F}" srcOrd="1" destOrd="0" parTransId="{FE3E4908-AA86-479B-87C9-1E0E8B605D6B}" sibTransId="{9B027863-B4A3-4BAD-A625-AE1CCCF35102}"/>
    <dgm:cxn modelId="{BD5F31BC-6A4B-4866-8C1E-254EA8E3EA23}" type="presOf" srcId="{75B48D7E-4FD6-4C36-B1AD-E2100C59677C}" destId="{C8549575-C0B4-4DA7-AC02-8BA10B8532DD}" srcOrd="0" destOrd="0" presId="urn:microsoft.com/office/officeart/2009/layout/CircleArrowProcess"/>
    <dgm:cxn modelId="{77D508F3-FEDA-4240-8ED3-F35F8CB128C7}" srcId="{EDA194D6-CC1C-4139-B18F-FE740EA66313}" destId="{75B48D7E-4FD6-4C36-B1AD-E2100C59677C}" srcOrd="0" destOrd="0" parTransId="{60422B83-D26C-4D34-AFF8-1F148DCC2295}" sibTransId="{CDCAC9AF-894A-4047-98C3-9F8EF8EA63EB}"/>
    <dgm:cxn modelId="{D3935ADD-D660-4193-AE0D-A2CEF699F096}" type="presParOf" srcId="{7E483654-7F24-43D6-9FEB-972C5EC800C9}" destId="{B276E219-1D18-43C4-B6AB-B3CE0DA0DA1B}" srcOrd="0" destOrd="0" presId="urn:microsoft.com/office/officeart/2009/layout/CircleArrowProcess"/>
    <dgm:cxn modelId="{2BD84021-B073-4E9F-AE0D-4D72E6D03CA1}" type="presParOf" srcId="{B276E219-1D18-43C4-B6AB-B3CE0DA0DA1B}" destId="{95A0418B-740B-4ED2-9A44-EACA14DF9FDB}" srcOrd="0" destOrd="0" presId="urn:microsoft.com/office/officeart/2009/layout/CircleArrowProcess"/>
    <dgm:cxn modelId="{11F6DB6C-B68B-4ABF-AF82-E5BCA67E4343}" type="presParOf" srcId="{7E483654-7F24-43D6-9FEB-972C5EC800C9}" destId="{C8549575-C0B4-4DA7-AC02-8BA10B8532DD}" srcOrd="1" destOrd="0" presId="urn:microsoft.com/office/officeart/2009/layout/CircleArrowProcess"/>
    <dgm:cxn modelId="{0FB999A4-D366-4E37-B0D1-B44F4A9FEB04}" type="presParOf" srcId="{7E483654-7F24-43D6-9FEB-972C5EC800C9}" destId="{5629E4A6-86FA-4970-811E-F0640EB9E7A2}" srcOrd="2" destOrd="0" presId="urn:microsoft.com/office/officeart/2009/layout/CircleArrowProcess"/>
    <dgm:cxn modelId="{FAC57955-E4F7-461F-AB90-115D21EEFEBC}" type="presParOf" srcId="{5629E4A6-86FA-4970-811E-F0640EB9E7A2}" destId="{BEBF92A2-69A2-41E1-AFA4-BC4AA1D654DA}" srcOrd="0" destOrd="0" presId="urn:microsoft.com/office/officeart/2009/layout/CircleArrowProcess"/>
    <dgm:cxn modelId="{6417C082-1A26-47AD-84FE-F1AB9C9A0A6A}" type="presParOf" srcId="{7E483654-7F24-43D6-9FEB-972C5EC800C9}" destId="{50E89DB4-28B8-4584-8125-8B03C185B76A}" srcOrd="3" destOrd="0" presId="urn:microsoft.com/office/officeart/2009/layout/CircleArrowProcess"/>
    <dgm:cxn modelId="{73F4B7BC-AEA1-41BD-928B-D96F52811D1E}" type="presParOf" srcId="{7E483654-7F24-43D6-9FEB-972C5EC800C9}" destId="{0FB99C4C-8799-4A1D-B679-1DEF86D38585}" srcOrd="4" destOrd="0" presId="urn:microsoft.com/office/officeart/2009/layout/CircleArrowProcess"/>
    <dgm:cxn modelId="{5FE96A52-F556-4A8B-828F-223437F77E4E}" type="presParOf" srcId="{0FB99C4C-8799-4A1D-B679-1DEF86D38585}" destId="{070D3D08-EC82-4328-A12F-05A2E40C4DC6}" srcOrd="0" destOrd="0" presId="urn:microsoft.com/office/officeart/2009/layout/CircleArrowProcess"/>
    <dgm:cxn modelId="{4272972E-B764-4B37-AE85-B66891FD174D}" type="presParOf" srcId="{7E483654-7F24-43D6-9FEB-972C5EC800C9}" destId="{4280E7C6-4560-4D96-8A95-1CD4AE79ECD9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0418B-740B-4ED2-9A44-EACA14DF9FDB}">
      <dsp:nvSpPr>
        <dsp:cNvPr id="0" name=""/>
        <dsp:cNvSpPr/>
      </dsp:nvSpPr>
      <dsp:spPr>
        <a:xfrm>
          <a:off x="695196" y="40920"/>
          <a:ext cx="1743996" cy="174426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49575-C0B4-4DA7-AC02-8BA10B8532DD}">
      <dsp:nvSpPr>
        <dsp:cNvPr id="0" name=""/>
        <dsp:cNvSpPr/>
      </dsp:nvSpPr>
      <dsp:spPr>
        <a:xfrm>
          <a:off x="783104" y="555317"/>
          <a:ext cx="2918897" cy="484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b="1" kern="1200" dirty="0">
            <a:solidFill>
              <a:srgbClr val="EE3B42"/>
            </a:solidFill>
            <a:latin typeface="Calibri"/>
            <a:ea typeface="+mn-ea"/>
            <a:cs typeface="+mn-cs"/>
          </a:endParaRPr>
        </a:p>
      </dsp:txBody>
      <dsp:txXfrm>
        <a:off x="783104" y="555317"/>
        <a:ext cx="2918897" cy="484436"/>
      </dsp:txXfrm>
    </dsp:sp>
    <dsp:sp modelId="{BEBF92A2-69A2-41E1-AFA4-BC4AA1D654DA}">
      <dsp:nvSpPr>
        <dsp:cNvPr id="0" name=""/>
        <dsp:cNvSpPr/>
      </dsp:nvSpPr>
      <dsp:spPr>
        <a:xfrm>
          <a:off x="210807" y="1043128"/>
          <a:ext cx="1743996" cy="174426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E89DB4-28B8-4584-8125-8B03C185B76A}">
      <dsp:nvSpPr>
        <dsp:cNvPr id="0" name=""/>
        <dsp:cNvSpPr/>
      </dsp:nvSpPr>
      <dsp:spPr>
        <a:xfrm>
          <a:off x="0" y="1638521"/>
          <a:ext cx="1172685" cy="484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b="1" kern="1200" dirty="0">
            <a:solidFill>
              <a:srgbClr val="EE3B42"/>
            </a:solidFill>
            <a:latin typeface="Calibri"/>
            <a:ea typeface="+mn-ea"/>
            <a:cs typeface="+mn-cs"/>
          </a:endParaRPr>
        </a:p>
      </dsp:txBody>
      <dsp:txXfrm>
        <a:off x="0" y="1638521"/>
        <a:ext cx="1172685" cy="484436"/>
      </dsp:txXfrm>
    </dsp:sp>
    <dsp:sp modelId="{070D3D08-EC82-4328-A12F-05A2E40C4DC6}">
      <dsp:nvSpPr>
        <dsp:cNvPr id="0" name=""/>
        <dsp:cNvSpPr/>
      </dsp:nvSpPr>
      <dsp:spPr>
        <a:xfrm>
          <a:off x="819326" y="2165269"/>
          <a:ext cx="1498363" cy="149896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EE3B4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0E7C6-4560-4D96-8A95-1CD4AE79ECD9}">
      <dsp:nvSpPr>
        <dsp:cNvPr id="0" name=""/>
        <dsp:cNvSpPr/>
      </dsp:nvSpPr>
      <dsp:spPr>
        <a:xfrm>
          <a:off x="1916628" y="2700969"/>
          <a:ext cx="1785373" cy="484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b="1" kern="1200" dirty="0">
            <a:solidFill>
              <a:srgbClr val="EE3B42"/>
            </a:solidFill>
            <a:latin typeface="Calibri"/>
            <a:ea typeface="+mn-ea"/>
            <a:cs typeface="+mn-cs"/>
          </a:endParaRPr>
        </a:p>
      </dsp:txBody>
      <dsp:txXfrm>
        <a:off x="1916628" y="2700969"/>
        <a:ext cx="1785373" cy="4844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FDAA2-155F-4D4D-80FA-13EF88C96703}" type="datetimeFigureOut">
              <a:rPr lang="es-ES_tradnl" smtClean="0"/>
              <a:pPr/>
              <a:t>08/06/2018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7FB22-0228-B54E-9266-921B6601F8FC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42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BBC1D-01E7-2A4B-B48C-2CB88C1DD72F}" type="datetimeFigureOut">
              <a:rPr lang="es-ES_tradnl" smtClean="0"/>
              <a:pPr/>
              <a:t>08/06/2018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432D9-C447-114D-8AE4-4B69B11377B0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663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0739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1139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7867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8068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87129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8000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27473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41258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5720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72625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2658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7406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69485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13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370581"/>
            <a:ext cx="9336686" cy="4341716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53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6373" y="2423696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6373" y="304513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7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919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3807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935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19842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0804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5180487" y="372954"/>
            <a:ext cx="3006042" cy="4453197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583966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8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5346074" y="808002"/>
            <a:ext cx="2681232" cy="35596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6947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4839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037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373672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4015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219807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164345"/>
            <a:ext cx="4048838" cy="5200575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9400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6439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0006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533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5028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9759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9840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63690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125834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75016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511881" y="419695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775016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511881" y="45017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854512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2591377" y="419695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854512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2591377" y="450175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4870508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4607373" y="4196957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870508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4607373" y="450175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886504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6623369" y="419695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886504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6623369" y="4501757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737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46709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76814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787674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532750" y="1760961"/>
            <a:ext cx="561962" cy="561958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49021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81052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4869123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4614199" y="1760961"/>
            <a:ext cx="561962" cy="561958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630470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062501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787674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532750" y="3655222"/>
            <a:ext cx="561962" cy="561958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49021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81052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4869123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4614199" y="3655222"/>
            <a:ext cx="561962" cy="561958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630470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062501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21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19432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011274" y="742321"/>
            <a:ext cx="2575497" cy="3555357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9691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3673775" y="-529902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03033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651596" y="742321"/>
            <a:ext cx="3944495" cy="3673401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2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7559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799713" y="719608"/>
            <a:ext cx="3207133" cy="3980938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64169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5280495" y="730497"/>
            <a:ext cx="2686698" cy="4223845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220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747624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3490823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6250956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2905213" y="2335938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5636239" y="2335938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43409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43409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7" y="143409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931635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716106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43809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398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398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98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804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242125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2821450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749153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707756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707756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707757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271815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4574489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489446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2217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80773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780773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780774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344832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660884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698684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691455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9996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89996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689996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46402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86271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07707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85426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Color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87457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r whitout 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1451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5763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3107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90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3581309" y="0"/>
            <a:ext cx="5563679" cy="4850718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07678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2120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1508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7157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935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19842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9570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3673775" y="-346183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0772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9557" y="-614340"/>
            <a:ext cx="9127247" cy="5587836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889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7690" cy="4971224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971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" y="1"/>
            <a:ext cx="9117689" cy="3539825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4984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0226" y="-400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494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8673921" y="124852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8531443" y="97609"/>
            <a:ext cx="55208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100" smtClean="0">
                <a:solidFill>
                  <a:schemeClr val="bg1"/>
                </a:solidFill>
              </a:rPr>
              <a:pPr algn="ctr"/>
              <a:t>‹#›</a:t>
            </a:fld>
            <a:endParaRPr lang="es-ES_tradnl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8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1" r:id="rId2"/>
    <p:sldLayoutId id="2147483720" r:id="rId3"/>
    <p:sldLayoutId id="2147483719" r:id="rId4"/>
    <p:sldLayoutId id="2147483713" r:id="rId5"/>
    <p:sldLayoutId id="2147483718" r:id="rId6"/>
    <p:sldLayoutId id="2147483717" r:id="rId7"/>
    <p:sldLayoutId id="2147483716" r:id="rId8"/>
    <p:sldLayoutId id="2147483715" r:id="rId9"/>
    <p:sldLayoutId id="2147483714" r:id="rId10"/>
    <p:sldLayoutId id="2147483711" r:id="rId11"/>
    <p:sldLayoutId id="2147483712" r:id="rId12"/>
    <p:sldLayoutId id="2147483727" r:id="rId13"/>
    <p:sldLayoutId id="2147483748" r:id="rId14"/>
    <p:sldLayoutId id="2147483750" r:id="rId15"/>
    <p:sldLayoutId id="2147483747" r:id="rId16"/>
    <p:sldLayoutId id="2147483749" r:id="rId17"/>
    <p:sldLayoutId id="2147483740" r:id="rId18"/>
    <p:sldLayoutId id="2147483741" r:id="rId19"/>
    <p:sldLayoutId id="2147483739" r:id="rId20"/>
    <p:sldLayoutId id="2147483746" r:id="rId21"/>
    <p:sldLayoutId id="2147483745" r:id="rId22"/>
    <p:sldLayoutId id="2147483742" r:id="rId23"/>
    <p:sldLayoutId id="2147483743" r:id="rId24"/>
    <p:sldLayoutId id="2147483744" r:id="rId25"/>
    <p:sldLayoutId id="2147483738" r:id="rId26"/>
    <p:sldLayoutId id="2147483737" r:id="rId27"/>
    <p:sldLayoutId id="2147483726" r:id="rId28"/>
    <p:sldLayoutId id="2147483722" r:id="rId29"/>
    <p:sldLayoutId id="2147483723" r:id="rId30"/>
    <p:sldLayoutId id="2147483725" r:id="rId31"/>
    <p:sldLayoutId id="2147483724" r:id="rId32"/>
    <p:sldLayoutId id="2147483735" r:id="rId33"/>
    <p:sldLayoutId id="2147483734" r:id="rId34"/>
    <p:sldLayoutId id="2147483752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465" userDrawn="1">
          <p15:clr>
            <a:srgbClr val="F26B43"/>
          </p15:clr>
        </p15:guide>
        <p15:guide id="4" pos="2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0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8" r:id="rId2"/>
    <p:sldLayoutId id="2147483733" r:id="rId3"/>
    <p:sldLayoutId id="2147483729" r:id="rId4"/>
    <p:sldLayoutId id="2147483730" r:id="rId5"/>
    <p:sldLayoutId id="2147483731" r:id="rId6"/>
    <p:sldLayoutId id="2147483732" r:id="rId7"/>
    <p:sldLayoutId id="214748375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microsoft.com/office/2007/relationships/hdphoto" Target="../media/hdphoto5.wdp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microsoft.com/office/2007/relationships/hdphoto" Target="../media/hdphoto7.wdp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8.pn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4">
            <a:extLst>
              <a:ext uri="{FF2B5EF4-FFF2-40B4-BE49-F238E27FC236}">
                <a16:creationId xmlns:a16="http://schemas.microsoft.com/office/drawing/2014/main" id="{39AC0C75-FF9F-47D3-A48C-2F4FD5C2A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828" y="4074623"/>
            <a:ext cx="870857" cy="8708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41E37F5-F6F0-4E9B-A43A-AD5A03823FE3}"/>
              </a:ext>
            </a:extLst>
          </p:cNvPr>
          <p:cNvGrpSpPr/>
          <p:nvPr/>
        </p:nvGrpSpPr>
        <p:grpSpPr>
          <a:xfrm>
            <a:off x="0" y="3408"/>
            <a:ext cx="9144000" cy="5143500"/>
            <a:chOff x="0" y="0"/>
            <a:chExt cx="9144000" cy="5143500"/>
          </a:xfrm>
        </p:grpSpPr>
        <p:pic>
          <p:nvPicPr>
            <p:cNvPr id="7170" name="Picture 2" descr="https://i.pinimg.com/originals/04/ce/49/04ce49a63dc483ba3f05d08dd6e3e514.jpg">
              <a:extLst>
                <a:ext uri="{FF2B5EF4-FFF2-40B4-BE49-F238E27FC236}">
                  <a16:creationId xmlns:a16="http://schemas.microsoft.com/office/drawing/2014/main" id="{2D46067A-AE34-4FAD-B414-FD4E15D821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59"/>
            <a:stretch/>
          </p:blipFill>
          <p:spPr bwMode="auto">
            <a:xfrm>
              <a:off x="2859315" y="0"/>
              <a:ext cx="6284685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https://i.pinimg.com/originals/04/ce/49/04ce49a63dc483ba3f05d08dd6e3e514.jpg">
              <a:extLst>
                <a:ext uri="{FF2B5EF4-FFF2-40B4-BE49-F238E27FC236}">
                  <a16:creationId xmlns:a16="http://schemas.microsoft.com/office/drawing/2014/main" id="{9C0D7EE0-BCAE-4E33-9EBF-B038E11DE3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498"/>
            <a:stretch/>
          </p:blipFill>
          <p:spPr bwMode="auto">
            <a:xfrm>
              <a:off x="0" y="0"/>
              <a:ext cx="1748971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https://i.pinimg.com/originals/04/ce/49/04ce49a63dc483ba3f05d08dd6e3e514.jpg">
              <a:extLst>
                <a:ext uri="{FF2B5EF4-FFF2-40B4-BE49-F238E27FC236}">
                  <a16:creationId xmlns:a16="http://schemas.microsoft.com/office/drawing/2014/main" id="{4F3A6337-50CC-42A9-B18A-3F57F4984E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466"/>
            <a:stretch/>
          </p:blipFill>
          <p:spPr bwMode="auto">
            <a:xfrm>
              <a:off x="2128321" y="0"/>
              <a:ext cx="791029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https://i.pinimg.com/originals/04/ce/49/04ce49a63dc483ba3f05d08dd6e3e514.jpg">
              <a:extLst>
                <a:ext uri="{FF2B5EF4-FFF2-40B4-BE49-F238E27FC236}">
                  <a16:creationId xmlns:a16="http://schemas.microsoft.com/office/drawing/2014/main" id="{2FBF95F1-FB83-430B-96C6-DDCE9D098D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466"/>
            <a:stretch/>
          </p:blipFill>
          <p:spPr bwMode="auto">
            <a:xfrm>
              <a:off x="1542989" y="0"/>
              <a:ext cx="791029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352A1A4F-9FB4-48C0-96C5-2C4FAEEC32E8}"/>
              </a:ext>
            </a:extLst>
          </p:cNvPr>
          <p:cNvSpPr txBox="1">
            <a:spLocks/>
          </p:cNvSpPr>
          <p:nvPr/>
        </p:nvSpPr>
        <p:spPr>
          <a:xfrm>
            <a:off x="551543" y="1703380"/>
            <a:ext cx="5809297" cy="53027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_tradnl" sz="4000" dirty="0">
                <a:solidFill>
                  <a:schemeClr val="bg1"/>
                </a:solidFill>
                <a:latin typeface="Raleway Light" charset="0"/>
              </a:rPr>
              <a:t>ACCULTURATION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1DF055-DABD-45AA-8985-4AEC8663C97E}"/>
              </a:ext>
            </a:extLst>
          </p:cNvPr>
          <p:cNvSpPr/>
          <p:nvPr/>
        </p:nvSpPr>
        <p:spPr>
          <a:xfrm>
            <a:off x="551543" y="2217807"/>
            <a:ext cx="3007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dirty="0">
                <a:solidFill>
                  <a:srgbClr val="EE0031"/>
                </a:solidFill>
                <a:latin typeface="Raleway Light" charset="0"/>
              </a:rPr>
              <a:t>NUMÉRIQUE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CD33D414-A542-4DE6-844E-E03F8EB6F6D6}"/>
              </a:ext>
            </a:extLst>
          </p:cNvPr>
          <p:cNvSpPr txBox="1">
            <a:spLocks/>
          </p:cNvSpPr>
          <p:nvPr/>
        </p:nvSpPr>
        <p:spPr>
          <a:xfrm>
            <a:off x="644685" y="2867412"/>
            <a:ext cx="4549330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COMPRENDRE </a:t>
            </a:r>
            <a:r>
              <a:rPr lang="en-US" sz="1600" b="0" dirty="0">
                <a:solidFill>
                  <a:schemeClr val="bg1"/>
                </a:solidFill>
              </a:rPr>
              <a:t>LES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rgbClr val="EE0031"/>
                </a:solidFill>
              </a:rPr>
              <a:t>ENJEUX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0" dirty="0">
                <a:solidFill>
                  <a:schemeClr val="bg1"/>
                </a:solidFill>
              </a:rPr>
              <a:t>ET</a:t>
            </a:r>
            <a:r>
              <a:rPr lang="en-US" sz="1600" dirty="0">
                <a:solidFill>
                  <a:schemeClr val="bg1"/>
                </a:solidFill>
              </a:rPr>
              <a:t> ADOPTER </a:t>
            </a:r>
            <a:r>
              <a:rPr lang="en-US" sz="1600" b="0" dirty="0">
                <a:solidFill>
                  <a:schemeClr val="bg1"/>
                </a:solidFill>
              </a:rPr>
              <a:t>LES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rgbClr val="EE0031"/>
                </a:solidFill>
              </a:rPr>
              <a:t>USAGES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0" dirty="0">
                <a:solidFill>
                  <a:schemeClr val="bg1"/>
                </a:solidFill>
              </a:rPr>
              <a:t>D’UNE</a:t>
            </a:r>
            <a:r>
              <a:rPr lang="en-US" sz="1600" dirty="0">
                <a:solidFill>
                  <a:schemeClr val="bg1"/>
                </a:solidFill>
              </a:rPr>
              <a:t> TRANSFORMATION </a:t>
            </a:r>
            <a:r>
              <a:rPr lang="en-US" sz="1600" b="0" dirty="0">
                <a:solidFill>
                  <a:schemeClr val="bg1"/>
                </a:solidFill>
              </a:rPr>
              <a:t>PROFONDE</a:t>
            </a:r>
          </a:p>
        </p:txBody>
      </p:sp>
      <p:pic>
        <p:nvPicPr>
          <p:cNvPr id="22" name="Image 4">
            <a:extLst>
              <a:ext uri="{FF2B5EF4-FFF2-40B4-BE49-F238E27FC236}">
                <a16:creationId xmlns:a16="http://schemas.microsoft.com/office/drawing/2014/main" id="{E7517869-FA61-448A-8269-425A87661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49" y="61571"/>
            <a:ext cx="870857" cy="870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E3CED6-9495-4247-8602-0E9069D414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242"/>
          <a:stretch/>
        </p:blipFill>
        <p:spPr>
          <a:xfrm>
            <a:off x="177884" y="140080"/>
            <a:ext cx="2015407" cy="35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31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B88058C5-3EDF-457A-940C-D24BC05FFFAA}"/>
              </a:ext>
            </a:extLst>
          </p:cNvPr>
          <p:cNvSpPr/>
          <p:nvPr/>
        </p:nvSpPr>
        <p:spPr>
          <a:xfrm rot="16200000">
            <a:off x="3783545" y="-3097579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E5B9E8C0-08EA-4D93-9B76-7CF6CBD87FFE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FORMATION: ADOPTER LES USAGES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97F1C5-C17C-4501-AC31-18498D295906}"/>
              </a:ext>
            </a:extLst>
          </p:cNvPr>
          <p:cNvSpPr/>
          <p:nvPr/>
        </p:nvSpPr>
        <p:spPr>
          <a:xfrm>
            <a:off x="4795480" y="1289241"/>
            <a:ext cx="36736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800" b="1" dirty="0">
                <a:solidFill>
                  <a:srgbClr val="EE3B42"/>
                </a:solidFill>
                <a:latin typeface="avenir_roman"/>
              </a:rPr>
              <a:t>LEAN STARTUP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D8B0B9-76CA-4CE3-A5FC-1C0EAF377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  <p:pic>
        <p:nvPicPr>
          <p:cNvPr id="16" name="Image 4">
            <a:extLst>
              <a:ext uri="{FF2B5EF4-FFF2-40B4-BE49-F238E27FC236}">
                <a16:creationId xmlns:a16="http://schemas.microsoft.com/office/drawing/2014/main" id="{6A2851BF-45D1-4AD6-900B-D7FF23993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78" y="4576335"/>
            <a:ext cx="469216" cy="469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9893E7-820D-4874-889E-D1C8214DA48E}"/>
              </a:ext>
            </a:extLst>
          </p:cNvPr>
          <p:cNvSpPr/>
          <p:nvPr/>
        </p:nvSpPr>
        <p:spPr>
          <a:xfrm>
            <a:off x="3256548" y="3940453"/>
            <a:ext cx="27592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666666"/>
                </a:solidFill>
                <a:latin typeface="avenir_roman"/>
              </a:rPr>
              <a:t>En découvrir les étapes: Apprendre, Construire, Mesurer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AF3B0A-B15E-42D5-B716-02875C43387A}"/>
              </a:ext>
            </a:extLst>
          </p:cNvPr>
          <p:cNvSpPr/>
          <p:nvPr/>
        </p:nvSpPr>
        <p:spPr>
          <a:xfrm>
            <a:off x="5952918" y="3940453"/>
            <a:ext cx="2887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666666"/>
                </a:solidFill>
                <a:latin typeface="avenir_roman"/>
              </a:rPr>
              <a:t>Appliquer les techniques et les outils des startups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C29B72-CF82-46B3-ACE1-F4F3F0B63E4E}"/>
              </a:ext>
            </a:extLst>
          </p:cNvPr>
          <p:cNvSpPr/>
          <p:nvPr/>
        </p:nvSpPr>
        <p:spPr>
          <a:xfrm>
            <a:off x="583935" y="3940453"/>
            <a:ext cx="2245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666666"/>
                </a:solidFill>
                <a:latin typeface="avenir_roman"/>
              </a:rPr>
              <a:t>Acquérir les bases de la « Lean Method »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7F88E74-6362-468F-87DA-60DD76004C2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072" y="1750322"/>
            <a:ext cx="1807854" cy="1997679"/>
          </a:xfrm>
          <a:prstGeom prst="rect">
            <a:avLst/>
          </a:prstGeom>
        </p:spPr>
      </p:pic>
      <p:pic>
        <p:nvPicPr>
          <p:cNvPr id="33" name="Picture 6" descr="https://static.wixstatic.com/media/35d159_7a08a3448ed34645a03922c368773b8e~mv2.png/v1/fill/w_1444,h_598,al_c,usm_0.66_1.00_0.01/35d159_7a08a3448ed34645a03922c368773b8e~mv2.png">
            <a:extLst>
              <a:ext uri="{FF2B5EF4-FFF2-40B4-BE49-F238E27FC236}">
                <a16:creationId xmlns:a16="http://schemas.microsoft.com/office/drawing/2014/main" id="{BBF965CC-5578-4D77-B36E-652D5D3D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9" b="98485" l="853" r="96928">
                        <a14:foregroundMark x1="20990" y1="26190" x2="20990" y2="26190"/>
                        <a14:foregroundMark x1="15188" y1="25758" x2="15188" y2="25758"/>
                        <a14:foregroundMark x1="16212" y1="21429" x2="16212" y2="21429"/>
                        <a14:foregroundMark x1="19795" y1="18615" x2="19795" y2="18615"/>
                        <a14:foregroundMark x1="18259" y1="17100" x2="18259" y2="17100"/>
                        <a14:foregroundMark x1="31570" y1="18615" x2="31570" y2="18615"/>
                        <a14:foregroundMark x1="16382" y1="41558" x2="16382" y2="41558"/>
                        <a14:foregroundMark x1="23720" y1="43939" x2="23720" y2="43939"/>
                        <a14:foregroundMark x1="25256" y1="41991" x2="25256" y2="41991"/>
                        <a14:foregroundMark x1="27133" y1="44156" x2="27133" y2="44156"/>
                        <a14:foregroundMark x1="23891" y1="46753" x2="23891" y2="46753"/>
                        <a14:foregroundMark x1="13823" y1="43290" x2="13823" y2="43290"/>
                        <a14:foregroundMark x1="11433" y1="37229" x2="11433" y2="37229"/>
                        <a14:foregroundMark x1="11433" y1="30952" x2="11433" y2="30952"/>
                        <a14:foregroundMark x1="10068" y1="25108" x2="10068" y2="25108"/>
                        <a14:foregroundMark x1="10580" y1="21645" x2="10580" y2="21645"/>
                        <a14:foregroundMark x1="13823" y1="20996" x2="13823" y2="20996"/>
                        <a14:foregroundMark x1="14846" y1="35065" x2="14846" y2="35065"/>
                        <a14:foregroundMark x1="71502" y1="59524" x2="71502" y2="59524"/>
                        <a14:foregroundMark x1="68259" y1="67749" x2="68259" y2="67749"/>
                        <a14:foregroundMark x1="65529" y1="68615" x2="65529" y2="68615"/>
                        <a14:foregroundMark x1="76792" y1="69264" x2="76792" y2="69264"/>
                        <a14:foregroundMark x1="87713" y1="39177" x2="87713" y2="39177"/>
                        <a14:foregroundMark x1="80205" y1="34416" x2="80205" y2="34416"/>
                        <a14:foregroundMark x1="82423" y1="33766" x2="82423" y2="33766"/>
                        <a14:foregroundMark x1="82423" y1="38745" x2="82423" y2="38745"/>
                        <a14:foregroundMark x1="87031" y1="42424" x2="87031" y2="42424"/>
                        <a14:foregroundMark x1="88737" y1="45022" x2="88737" y2="45022"/>
                        <a14:foregroundMark x1="82082" y1="47619" x2="82082" y2="47619"/>
                        <a14:foregroundMark x1="79863" y1="49784" x2="79863" y2="49784"/>
                        <a14:foregroundMark x1="88396" y1="50866" x2="88396" y2="50866"/>
                        <a14:foregroundMark x1="88396" y1="52597" x2="88396" y2="52597"/>
                        <a14:foregroundMark x1="83788" y1="60606" x2="83788" y2="60606"/>
                        <a14:foregroundMark x1="83788" y1="61688" x2="83788" y2="61688"/>
                        <a14:foregroundMark x1="82935" y1="61688" x2="82935" y2="61688"/>
                        <a14:foregroundMark x1="76621" y1="61688" x2="76621" y2="61688"/>
                        <a14:foregroundMark x1="72696" y1="58225" x2="72696" y2="58225"/>
                        <a14:foregroundMark x1="72355" y1="56710" x2="72355" y2="56710"/>
                        <a14:foregroundMark x1="72355" y1="53680" x2="72355" y2="53680"/>
                        <a14:foregroundMark x1="72355" y1="53030" x2="72355" y2="53030"/>
                        <a14:foregroundMark x1="58362" y1="53030" x2="58362" y2="53030"/>
                        <a14:foregroundMark x1="58191" y1="51082" x2="58191" y2="51082"/>
                        <a14:foregroundMark x1="59044" y1="52597" x2="59044" y2="52597"/>
                        <a14:foregroundMark x1="59556" y1="56277" x2="59556" y2="56277"/>
                        <a14:foregroundMark x1="57338" y1="58225" x2="57338" y2="58225"/>
                        <a14:foregroundMark x1="55802" y1="57792" x2="55802" y2="57792"/>
                        <a14:foregroundMark x1="51365" y1="53463" x2="51365" y2="53463"/>
                        <a14:foregroundMark x1="51365" y1="53463" x2="51365" y2="53463"/>
                        <a14:foregroundMark x1="52218" y1="56926" x2="52218" y2="56926"/>
                        <a14:foregroundMark x1="52901" y1="58225" x2="52901" y2="58225"/>
                        <a14:foregroundMark x1="54608" y1="59957" x2="54608" y2="59957"/>
                        <a14:foregroundMark x1="58191" y1="63203" x2="58191" y2="63203"/>
                        <a14:foregroundMark x1="58191" y1="66234" x2="58191" y2="66234"/>
                        <a14:foregroundMark x1="58191" y1="68398" x2="58191" y2="68398"/>
                        <a14:foregroundMark x1="32082" y1="57576" x2="32082" y2="57576"/>
                        <a14:foregroundMark x1="32935" y1="63203" x2="32935" y2="63203"/>
                        <a14:foregroundMark x1="17235" y1="44156" x2="17235" y2="44156"/>
                        <a14:foregroundMark x1="13993" y1="44372" x2="13993" y2="44372"/>
                        <a14:foregroundMark x1="12628" y1="46104" x2="12628" y2="46104"/>
                        <a14:foregroundMark x1="12116" y1="45238" x2="12116" y2="45238"/>
                        <a14:foregroundMark x1="10410" y1="43506" x2="10410" y2="43506"/>
                        <a14:foregroundMark x1="10410" y1="41126" x2="10410" y2="41126"/>
                        <a14:foregroundMark x1="10068" y1="39177" x2="10068" y2="39177"/>
                        <a14:foregroundMark x1="12116" y1="42857" x2="12116" y2="42857"/>
                        <a14:foregroundMark x1="12116" y1="41558" x2="12116" y2="41558"/>
                        <a14:foregroundMark x1="11775" y1="33550" x2="11775" y2="33550"/>
                        <a14:foregroundMark x1="11092" y1="35281" x2="11092" y2="35281"/>
                        <a14:foregroundMark x1="10580" y1="34848" x2="10580" y2="34848"/>
                        <a14:foregroundMark x1="10068" y1="33983" x2="10068" y2="33983"/>
                        <a14:foregroundMark x1="10068" y1="30736" x2="10068" y2="30736"/>
                        <a14:foregroundMark x1="10068" y1="28355" x2="10068" y2="28355"/>
                        <a14:foregroundMark x1="12628" y1="31602" x2="12628" y2="31602"/>
                        <a14:foregroundMark x1="16212" y1="31385" x2="16212" y2="31385"/>
                        <a14:foregroundMark x1="16212" y1="29437" x2="16212" y2="29437"/>
                        <a14:foregroundMark x1="16212" y1="29437" x2="16212" y2="29437"/>
                        <a14:foregroundMark x1="17065" y1="25758" x2="17065" y2="25758"/>
                        <a14:foregroundMark x1="17747" y1="25541" x2="17747" y2="25541"/>
                        <a14:foregroundMark x1="18771" y1="27056" x2="18771" y2="27056"/>
                        <a14:foregroundMark x1="18430" y1="29437" x2="18430" y2="29437"/>
                        <a14:foregroundMark x1="13823" y1="28139" x2="13823" y2="28139"/>
                        <a14:foregroundMark x1="12116" y1="26623" x2="12116" y2="26623"/>
                        <a14:foregroundMark x1="12116" y1="26190" x2="12116" y2="26190"/>
                        <a14:foregroundMark x1="12116" y1="22944" x2="12116" y2="22944"/>
                        <a14:foregroundMark x1="12969" y1="20346" x2="12969" y2="20346"/>
                        <a14:foregroundMark x1="14334" y1="18398" x2="14334" y2="18398"/>
                        <a14:foregroundMark x1="14846" y1="18182" x2="14846" y2="18182"/>
                        <a14:foregroundMark x1="16382" y1="17532" x2="16382" y2="17532"/>
                        <a14:foregroundMark x1="18601" y1="16883" x2="18601" y2="16883"/>
                        <a14:foregroundMark x1="19966" y1="16234" x2="19966" y2="16234"/>
                        <a14:foregroundMark x1="20478" y1="15368" x2="20478" y2="15368"/>
                        <a14:foregroundMark x1="20819" y1="15368" x2="20819" y2="15368"/>
                        <a14:foregroundMark x1="20819" y1="15368" x2="20819" y2="15368"/>
                        <a14:foregroundMark x1="21843" y1="17100" x2="21843" y2="17100"/>
                        <a14:foregroundMark x1="21843" y1="17749" x2="21843" y2="17749"/>
                        <a14:foregroundMark x1="22014" y1="19264" x2="22014" y2="19264"/>
                        <a14:foregroundMark x1="22526" y1="21212" x2="22526" y2="21212"/>
                        <a14:foregroundMark x1="22696" y1="23160" x2="22696" y2="23160"/>
                        <a14:foregroundMark x1="22696" y1="25108" x2="22696" y2="25108"/>
                        <a14:foregroundMark x1="23038" y1="28355" x2="23038" y2="28355"/>
                        <a14:foregroundMark x1="23038" y1="29654" x2="23208" y2="30736"/>
                        <a14:foregroundMark x1="23208" y1="32251" x2="23208" y2="32251"/>
                        <a14:foregroundMark x1="22867" y1="30303" x2="22867" y2="30303"/>
                        <a14:foregroundMark x1="22014" y1="28355" x2="22014" y2="28355"/>
                        <a14:foregroundMark x1="20478" y1="29437" x2="20478" y2="29437"/>
                        <a14:foregroundMark x1="20478" y1="29437" x2="20478" y2="29437"/>
                        <a14:foregroundMark x1="42662" y1="31818" x2="42662" y2="31818"/>
                        <a14:foregroundMark x1="41638" y1="35931" x2="41638" y2="35931"/>
                        <a14:foregroundMark x1="41809" y1="37662" x2="41809" y2="37662"/>
                        <a14:foregroundMark x1="60239" y1="19913" x2="60239" y2="19913"/>
                        <a14:foregroundMark x1="58020" y1="27056" x2="58020" y2="27056"/>
                        <a14:foregroundMark x1="50000" y1="8009" x2="50000" y2="8009"/>
                        <a14:foregroundMark x1="49488" y1="6277" x2="49488" y2="6277"/>
                        <a14:foregroundMark x1="50000" y1="11472" x2="50000" y2="11472"/>
                        <a14:foregroundMark x1="47270" y1="10390" x2="47270" y2="10390"/>
                        <a14:foregroundMark x1="45222" y1="8009" x2="45222" y2="8009"/>
                        <a14:foregroundMark x1="45051" y1="6277" x2="45051" y2="6277"/>
                        <a14:foregroundMark x1="44369" y1="7792" x2="44369" y2="7792"/>
                        <a14:foregroundMark x1="50000" y1="9957" x2="50000" y2="9957"/>
                        <a14:foregroundMark x1="51195" y1="9307" x2="51195" y2="9307"/>
                        <a14:foregroundMark x1="83276" y1="58658" x2="83276" y2="58658"/>
                        <a14:foregroundMark x1="87031" y1="60173" x2="87031" y2="60173"/>
                        <a14:foregroundMark x1="87543" y1="61688" x2="87543" y2="61688"/>
                        <a14:foregroundMark x1="89590" y1="62121" x2="89590" y2="62121"/>
                        <a14:foregroundMark x1="92150" y1="61905" x2="92150" y2="61905"/>
                        <a14:foregroundMark x1="92321" y1="61472" x2="92321" y2="61472"/>
                        <a14:foregroundMark x1="90956" y1="58874" x2="90956" y2="58874"/>
                        <a14:foregroundMark x1="87884" y1="56710" x2="87884" y2="56710"/>
                        <a14:foregroundMark x1="87884" y1="56710" x2="87884" y2="56710"/>
                        <a14:foregroundMark x1="87031" y1="56710" x2="85495" y2="56277"/>
                        <a14:foregroundMark x1="83447" y1="55411" x2="83447" y2="55411"/>
                        <a14:foregroundMark x1="80717" y1="55844" x2="80717" y2="55844"/>
                        <a14:foregroundMark x1="80717" y1="55844" x2="80717" y2="55844"/>
                        <a14:foregroundMark x1="74573" y1="56061" x2="74573" y2="56061"/>
                        <a14:foregroundMark x1="74573" y1="56061" x2="74573" y2="56061"/>
                        <a14:foregroundMark x1="74232" y1="54113" x2="74232" y2="54113"/>
                        <a14:foregroundMark x1="71160" y1="50216" x2="71160" y2="50216"/>
                        <a14:foregroundMark x1="71160" y1="50216" x2="71160" y2="50216"/>
                        <a14:foregroundMark x1="74744" y1="52165" x2="74744" y2="52165"/>
                        <a14:foregroundMark x1="75597" y1="55195" x2="75597" y2="55195"/>
                        <a14:foregroundMark x1="77986" y1="59091" x2="77986" y2="59091"/>
                        <a14:foregroundMark x1="78157" y1="61905" x2="78157" y2="61905"/>
                        <a14:foregroundMark x1="74573" y1="62121" x2="74573" y2="62121"/>
                        <a14:foregroundMark x1="70307" y1="64502" x2="70307" y2="65152"/>
                        <a14:foregroundMark x1="70307" y1="66017" x2="70307" y2="66017"/>
                        <a14:foregroundMark x1="73038" y1="66450" x2="73038" y2="66450"/>
                        <a14:foregroundMark x1="73038" y1="65801" x2="73038" y2="65801"/>
                        <a14:foregroundMark x1="71160" y1="65584" x2="72355" y2="64935"/>
                        <a14:foregroundMark x1="74232" y1="64502" x2="74232" y2="64502"/>
                        <a14:foregroundMark x1="70819" y1="69481" x2="70819" y2="69481"/>
                        <a14:foregroundMark x1="70307" y1="69913" x2="70307" y2="69913"/>
                        <a14:foregroundMark x1="68601" y1="69913" x2="68601" y2="69913"/>
                        <a14:foregroundMark x1="67577" y1="69481" x2="67577" y2="69481"/>
                        <a14:foregroundMark x1="66553" y1="69048" x2="63652" y2="66667"/>
                        <a14:foregroundMark x1="62628" y1="63420" x2="62628" y2="63420"/>
                        <a14:foregroundMark x1="62628" y1="62987" x2="62628" y2="62987"/>
                        <a14:foregroundMark x1="58191" y1="62121" x2="58191" y2="62121"/>
                        <a14:foregroundMark x1="58191" y1="62121" x2="59556" y2="61905"/>
                        <a14:foregroundMark x1="62287" y1="60606" x2="62287" y2="60606"/>
                        <a14:foregroundMark x1="62287" y1="60390" x2="62287" y2="60390"/>
                        <a14:foregroundMark x1="62287" y1="56061" x2="62287" y2="56061"/>
                        <a14:foregroundMark x1="62287" y1="55411" x2="62287" y2="55411"/>
                        <a14:foregroundMark x1="64505" y1="57359" x2="64505" y2="57359"/>
                        <a14:foregroundMark x1="62628" y1="58658" x2="62628" y2="58658"/>
                        <a14:foregroundMark x1="63481" y1="62987" x2="64334" y2="62987"/>
                        <a14:foregroundMark x1="67577" y1="64286" x2="67577" y2="64286"/>
                        <a14:foregroundMark x1="67577" y1="66017" x2="67577" y2="66017"/>
                        <a14:foregroundMark x1="67747" y1="66017" x2="67747" y2="66017"/>
                        <a14:foregroundMark x1="71672" y1="45238" x2="71672" y2="45238"/>
                        <a14:foregroundMark x1="71672" y1="45238" x2="71672" y2="45238"/>
                        <a14:foregroundMark x1="71331" y1="43723" x2="71331" y2="43723"/>
                        <a14:foregroundMark x1="70137" y1="45022" x2="70137" y2="45022"/>
                        <a14:foregroundMark x1="69966" y1="46104" x2="69966" y2="46104"/>
                        <a14:foregroundMark x1="84300" y1="29870" x2="84300" y2="29870"/>
                        <a14:foregroundMark x1="81229" y1="30303" x2="81229" y2="30303"/>
                        <a14:foregroundMark x1="79693" y1="28355" x2="79693" y2="28355"/>
                        <a14:foregroundMark x1="78498" y1="27056" x2="78498" y2="27056"/>
                        <a14:foregroundMark x1="78498" y1="27056" x2="78498" y2="27056"/>
                        <a14:foregroundMark x1="73208" y1="24242" x2="73208" y2="24242"/>
                        <a14:foregroundMark x1="73208" y1="24242" x2="73208" y2="24242"/>
                        <a14:foregroundMark x1="70478" y1="22511" x2="70478" y2="22511"/>
                        <a14:foregroundMark x1="70478" y1="22078" x2="70478" y2="22078"/>
                        <a14:foregroundMark x1="70137" y1="21645" x2="70137" y2="21645"/>
                        <a14:foregroundMark x1="70137" y1="21645" x2="70137" y2="21645"/>
                        <a14:foregroundMark x1="70307" y1="21212" x2="70307" y2="21212"/>
                        <a14:foregroundMark x1="69454" y1="25974" x2="69454" y2="25974"/>
                        <a14:foregroundMark x1="69454" y1="25974" x2="69454" y2="25974"/>
                        <a14:foregroundMark x1="69966" y1="28788" x2="69966" y2="28788"/>
                        <a14:foregroundMark x1="69966" y1="28788" x2="69966" y2="28788"/>
                        <a14:foregroundMark x1="70307" y1="29870" x2="70307" y2="29870"/>
                        <a14:foregroundMark x1="70307" y1="30952" x2="70307" y2="30952"/>
                        <a14:foregroundMark x1="70307" y1="32251" x2="70307" y2="32251"/>
                        <a14:foregroundMark x1="70478" y1="32684" x2="70478" y2="32684"/>
                        <a14:foregroundMark x1="82253" y1="33766" x2="82253" y2="33766"/>
                        <a14:foregroundMark x1="84130" y1="34199" x2="84130" y2="34199"/>
                        <a14:foregroundMark x1="85154" y1="35281" x2="85154" y2="35281"/>
                        <a14:foregroundMark x1="86177" y1="35281" x2="86177" y2="35281"/>
                        <a14:foregroundMark x1="86860" y1="35065" x2="86860" y2="35065"/>
                        <a14:foregroundMark x1="86860" y1="35065" x2="86860" y2="35065"/>
                        <a14:foregroundMark x1="86860" y1="35065" x2="86860" y2="35065"/>
                        <a14:foregroundMark x1="87372" y1="37013" x2="87372" y2="37013"/>
                        <a14:foregroundMark x1="84812" y1="38095" x2="84812" y2="38095"/>
                        <a14:foregroundMark x1="84642" y1="38095" x2="84642" y2="38095"/>
                        <a14:foregroundMark x1="83276" y1="37879" x2="83276" y2="37879"/>
                        <a14:foregroundMark x1="83276" y1="39610" x2="83276" y2="39610"/>
                        <a14:foregroundMark x1="83276" y1="40476" x2="83276" y2="40476"/>
                        <a14:foregroundMark x1="83788" y1="40909" x2="83788" y2="40909"/>
                        <a14:foregroundMark x1="84300" y1="43290" x2="84300" y2="43290"/>
                        <a14:foregroundMark x1="84300" y1="43290" x2="84300" y2="43290"/>
                        <a14:foregroundMark x1="84300" y1="43290" x2="84300" y2="43290"/>
                        <a14:foregroundMark x1="85154" y1="43506" x2="85154" y2="43506"/>
                        <a14:foregroundMark x1="85324" y1="43506" x2="85324" y2="43506"/>
                        <a14:foregroundMark x1="86860" y1="45022" x2="86860" y2="45022"/>
                        <a14:foregroundMark x1="86860" y1="45022" x2="86860" y2="45022"/>
                        <a14:foregroundMark x1="87543" y1="45455" x2="87543" y2="45455"/>
                        <a14:foregroundMark x1="25256" y1="42857" x2="25256" y2="42857"/>
                        <a14:foregroundMark x1="25256" y1="42857" x2="25256" y2="42857"/>
                        <a14:foregroundMark x1="22696" y1="40693" x2="22696" y2="40693"/>
                        <a14:foregroundMark x1="22696" y1="40693" x2="22696" y2="40693"/>
                        <a14:foregroundMark x1="22867" y1="38528" x2="22867" y2="38528"/>
                        <a14:foregroundMark x1="22184" y1="38528" x2="22184" y2="38528"/>
                        <a14:foregroundMark x1="20648" y1="37013" x2="20648" y2="37013"/>
                        <a14:foregroundMark x1="20648" y1="36364" x2="20648" y2="36364"/>
                        <a14:foregroundMark x1="20990" y1="34848" x2="20990" y2="34848"/>
                        <a14:foregroundMark x1="20990" y1="34199" x2="20990" y2="34199"/>
                        <a14:foregroundMark x1="19625" y1="21645" x2="19625" y2="21645"/>
                        <a14:foregroundMark x1="20307" y1="22078" x2="20307" y2="22078"/>
                        <a14:foregroundMark x1="20648" y1="22944" x2="20648" y2="22944"/>
                        <a14:foregroundMark x1="20648" y1="23160" x2="20648" y2="23160"/>
                        <a14:foregroundMark x1="20990" y1="17749" x2="20990" y2="17749"/>
                        <a14:foregroundMark x1="20990" y1="16017" x2="20990" y2="16017"/>
                        <a14:foregroundMark x1="20990" y1="14069" x2="20990" y2="14069"/>
                        <a14:foregroundMark x1="21331" y1="13636" x2="21331" y2="13636"/>
                        <a14:foregroundMark x1="21331" y1="12987" x2="21331" y2="12987"/>
                        <a14:foregroundMark x1="21331" y1="12987" x2="20648" y2="13203"/>
                        <a14:foregroundMark x1="20648" y1="13203" x2="20648" y2="13203"/>
                        <a14:foregroundMark x1="20648" y1="13203" x2="20648" y2="13203"/>
                        <a14:foregroundMark x1="19454" y1="13203" x2="19454" y2="13203"/>
                        <a14:foregroundMark x1="19454" y1="13203" x2="19454" y2="13203"/>
                        <a14:foregroundMark x1="19454" y1="13203" x2="19454" y2="13203"/>
                        <a14:foregroundMark x1="18771" y1="14069" x2="18771" y2="14069"/>
                        <a14:foregroundMark x1="18771" y1="14069" x2="18771" y2="14069"/>
                        <a14:foregroundMark x1="18601" y1="15368" x2="18601" y2="15368"/>
                        <a14:foregroundMark x1="17406" y1="15368" x2="16553" y2="15368"/>
                        <a14:foregroundMark x1="14164" y1="15368" x2="14164" y2="15368"/>
                        <a14:foregroundMark x1="14164" y1="16234" x2="14164" y2="16234"/>
                        <a14:foregroundMark x1="12457" y1="17316" x2="12457" y2="17316"/>
                        <a14:foregroundMark x1="12457" y1="17316" x2="12457" y2="17316"/>
                        <a14:foregroundMark x1="10922" y1="18398" x2="10922" y2="18398"/>
                        <a14:foregroundMark x1="10922" y1="18398" x2="10922" y2="18398"/>
                        <a14:foregroundMark x1="10410" y1="19697" x2="10410" y2="19697"/>
                        <a14:foregroundMark x1="10922" y1="18831" x2="10922" y2="18831"/>
                        <a14:foregroundMark x1="10922" y1="18831" x2="11945" y2="18831"/>
                        <a14:foregroundMark x1="15358" y1="18831" x2="15358" y2="18831"/>
                        <a14:foregroundMark x1="18601" y1="26190" x2="18601" y2="26190"/>
                        <a14:foregroundMark x1="18601" y1="28139" x2="18601" y2="28139"/>
                        <a14:foregroundMark x1="20990" y1="35498" x2="20990" y2="35498"/>
                        <a14:foregroundMark x1="24915" y1="44156" x2="24915" y2="44156"/>
                        <a14:foregroundMark x1="25085" y1="44372" x2="25085" y2="44372"/>
                        <a14:foregroundMark x1="24915" y1="45671" x2="24915" y2="45671"/>
                        <a14:foregroundMark x1="24915" y1="46537" x2="24915" y2="46537"/>
                        <a14:foregroundMark x1="24915" y1="46753" x2="24915" y2="46753"/>
                        <a14:foregroundMark x1="28498" y1="46753" x2="28498" y2="46753"/>
                        <a14:foregroundMark x1="29010" y1="44372" x2="29010" y2="44372"/>
                        <a14:foregroundMark x1="29010" y1="44372" x2="29010" y2="44372"/>
                        <a14:foregroundMark x1="29352" y1="44372" x2="29352" y2="44372"/>
                        <a14:foregroundMark x1="21843" y1="46753" x2="21843" y2="46753"/>
                        <a14:foregroundMark x1="22526" y1="46753" x2="22526" y2="46753"/>
                        <a14:foregroundMark x1="22867" y1="49784" x2="22867" y2="49784"/>
                        <a14:foregroundMark x1="22867" y1="50216" x2="22867" y2="50216"/>
                        <a14:foregroundMark x1="24232" y1="48918" x2="24232" y2="48918"/>
                        <a14:foregroundMark x1="59386" y1="17316" x2="59386" y2="17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61065" y="2000518"/>
            <a:ext cx="2267805" cy="178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323D3FC-9C5E-4412-BF01-CDFCAF5B1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173" y="2035775"/>
            <a:ext cx="1690764" cy="169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27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B88058C5-3EDF-457A-940C-D24BC05FFFAA}"/>
              </a:ext>
            </a:extLst>
          </p:cNvPr>
          <p:cNvSpPr/>
          <p:nvPr/>
        </p:nvSpPr>
        <p:spPr>
          <a:xfrm rot="16200000">
            <a:off x="3783545" y="-3097579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E5B9E8C0-08EA-4D93-9B76-7CF6CBD87FFE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FORMATION: ADOPTER LES USAGES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97F1C5-C17C-4501-AC31-18498D295906}"/>
              </a:ext>
            </a:extLst>
          </p:cNvPr>
          <p:cNvSpPr/>
          <p:nvPr/>
        </p:nvSpPr>
        <p:spPr>
          <a:xfrm>
            <a:off x="4795480" y="1289241"/>
            <a:ext cx="36736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800" b="1" dirty="0">
                <a:solidFill>
                  <a:srgbClr val="EE3B42"/>
                </a:solidFill>
                <a:latin typeface="avenir_roman"/>
              </a:rPr>
              <a:t>DESIGN THINKING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D8B0B9-76CA-4CE3-A5FC-1C0EAF377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  <p:pic>
        <p:nvPicPr>
          <p:cNvPr id="16" name="Image 4">
            <a:extLst>
              <a:ext uri="{FF2B5EF4-FFF2-40B4-BE49-F238E27FC236}">
                <a16:creationId xmlns:a16="http://schemas.microsoft.com/office/drawing/2014/main" id="{6A2851BF-45D1-4AD6-900B-D7FF23993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78" y="4576335"/>
            <a:ext cx="469216" cy="469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9893E7-820D-4874-889E-D1C8214DA48E}"/>
              </a:ext>
            </a:extLst>
          </p:cNvPr>
          <p:cNvSpPr/>
          <p:nvPr/>
        </p:nvSpPr>
        <p:spPr>
          <a:xfrm>
            <a:off x="5911272" y="3832433"/>
            <a:ext cx="27592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666666"/>
                </a:solidFill>
                <a:latin typeface="avenir_roman"/>
              </a:rPr>
              <a:t>En découvrir les étapes: Immersion, Idéation, Cadrage, Prototypage,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AF3B0A-B15E-42D5-B716-02875C43387A}"/>
              </a:ext>
            </a:extLst>
          </p:cNvPr>
          <p:cNvSpPr/>
          <p:nvPr/>
        </p:nvSpPr>
        <p:spPr>
          <a:xfrm>
            <a:off x="3023693" y="3940155"/>
            <a:ext cx="2887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666666"/>
                </a:solidFill>
                <a:latin typeface="avenir_roman"/>
              </a:rPr>
              <a:t>Appréhender le modèle, sa philosophie et son vocabulaire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C29B72-CF82-46B3-ACE1-F4F3F0B63E4E}"/>
              </a:ext>
            </a:extLst>
          </p:cNvPr>
          <p:cNvSpPr/>
          <p:nvPr/>
        </p:nvSpPr>
        <p:spPr>
          <a:xfrm>
            <a:off x="583935" y="3940453"/>
            <a:ext cx="2245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666666"/>
                </a:solidFill>
                <a:latin typeface="avenir_roman"/>
              </a:rPr>
              <a:t>Définir les notions de créativité et d’innovation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77337F7-8FD9-4E1D-A823-1F21AB789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889" l="0" r="93462">
                        <a14:foregroundMark x1="59080" y1="70444" x2="59080" y2="70444"/>
                        <a14:foregroundMark x1="10654" y1="68667" x2="10654" y2="68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2824" y="1934012"/>
            <a:ext cx="1789316" cy="19496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3EBD19-BB66-4D78-B2B2-F3D9A8E218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2288" l="4193" r="94130">
                        <a14:foregroundMark x1="15094" y1="50386" x2="15094" y2="50386"/>
                        <a14:foregroundMark x1="21593" y1="6684" x2="21593" y2="6684"/>
                        <a14:foregroundMark x1="59748" y1="10797" x2="59748" y2="10797"/>
                        <a14:foregroundMark x1="87212" y1="35476" x2="87212" y2="35476"/>
                        <a14:foregroundMark x1="77987" y1="35476" x2="77987" y2="35476"/>
                        <a14:foregroundMark x1="70440" y1="71979" x2="70440" y2="71979"/>
                        <a14:foregroundMark x1="74423" y1="76864" x2="74423" y2="76864"/>
                        <a14:foregroundMark x1="19706" y1="70180" x2="19706" y2="70180"/>
                        <a14:foregroundMark x1="22013" y1="71208" x2="22013" y2="71208"/>
                        <a14:foregroundMark x1="22851" y1="73522" x2="22851" y2="73522"/>
                        <a14:foregroundMark x1="21803" y1="76093" x2="21803" y2="76093"/>
                        <a14:foregroundMark x1="19078" y1="75835" x2="19078" y2="75835"/>
                        <a14:foregroundMark x1="17400" y1="74293" x2="17400" y2="74293"/>
                        <a14:foregroundMark x1="17400" y1="71722" x2="17400" y2="71722"/>
                        <a14:foregroundMark x1="21174" y1="29049" x2="21174" y2="29049"/>
                        <a14:foregroundMark x1="73166" y1="12082" x2="73166" y2="12082"/>
                        <a14:foregroundMark x1="74004" y1="14396" x2="74004" y2="14396"/>
                        <a14:foregroundMark x1="73375" y1="16452" x2="73375" y2="16452"/>
                        <a14:foregroundMark x1="71698" y1="15681" x2="71698" y2="15681"/>
                        <a14:foregroundMark x1="70440" y1="13625" x2="70440" y2="13625"/>
                        <a14:foregroundMark x1="71279" y1="11054" x2="71279" y2="11054"/>
                      </a14:backgroundRemoval>
                    </a14:imgEffect>
                  </a14:imgLayer>
                </a14:imgProps>
              </a:ext>
            </a:extLst>
          </a:blip>
          <a:srcRect l="6394" r="6394" b="5107"/>
          <a:stretch/>
        </p:blipFill>
        <p:spPr>
          <a:xfrm>
            <a:off x="555019" y="1788977"/>
            <a:ext cx="2424647" cy="21514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CF96301-A54D-4052-A8D4-D30608B4A0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530" y="1842241"/>
            <a:ext cx="2259744" cy="202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4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2C332E-C98C-490F-8D4A-54BE0B4E4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9" r="29146"/>
          <a:stretch/>
        </p:blipFill>
        <p:spPr>
          <a:xfrm>
            <a:off x="6160345" y="1668379"/>
            <a:ext cx="2261094" cy="2420495"/>
          </a:xfrm>
          <a:prstGeom prst="rect">
            <a:avLst/>
          </a:prstGeom>
        </p:spPr>
      </p:pic>
      <p:sp>
        <p:nvSpPr>
          <p:cNvPr id="7" name="Forma libre 23">
            <a:extLst>
              <a:ext uri="{FF2B5EF4-FFF2-40B4-BE49-F238E27FC236}">
                <a16:creationId xmlns:a16="http://schemas.microsoft.com/office/drawing/2014/main" id="{B88058C5-3EDF-457A-940C-D24BC05FFFAA}"/>
              </a:ext>
            </a:extLst>
          </p:cNvPr>
          <p:cNvSpPr/>
          <p:nvPr/>
        </p:nvSpPr>
        <p:spPr>
          <a:xfrm rot="16200000">
            <a:off x="3783545" y="-3097579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E5B9E8C0-08EA-4D93-9B76-7CF6CBD87FFE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FORMATION: ADOPTER LES USAGES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97F1C5-C17C-4501-AC31-18498D295906}"/>
              </a:ext>
            </a:extLst>
          </p:cNvPr>
          <p:cNvSpPr/>
          <p:nvPr/>
        </p:nvSpPr>
        <p:spPr>
          <a:xfrm>
            <a:off x="4795480" y="1289241"/>
            <a:ext cx="36736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800" b="1" dirty="0">
                <a:solidFill>
                  <a:srgbClr val="EE3B42"/>
                </a:solidFill>
                <a:latin typeface="avenir_roman"/>
              </a:rPr>
              <a:t>AGILE &amp; SCRUM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D8B0B9-76CA-4CE3-A5FC-1C0EAF377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  <p:pic>
        <p:nvPicPr>
          <p:cNvPr id="16" name="Image 4">
            <a:extLst>
              <a:ext uri="{FF2B5EF4-FFF2-40B4-BE49-F238E27FC236}">
                <a16:creationId xmlns:a16="http://schemas.microsoft.com/office/drawing/2014/main" id="{6A2851BF-45D1-4AD6-900B-D7FF23993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78" y="4576335"/>
            <a:ext cx="469216" cy="469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9893E7-820D-4874-889E-D1C8214DA48E}"/>
              </a:ext>
            </a:extLst>
          </p:cNvPr>
          <p:cNvSpPr/>
          <p:nvPr/>
        </p:nvSpPr>
        <p:spPr>
          <a:xfrm>
            <a:off x="5911272" y="3871843"/>
            <a:ext cx="27592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666666"/>
                </a:solidFill>
                <a:latin typeface="avenir_roman"/>
              </a:rPr>
              <a:t>L’agilité par la pratique:</a:t>
            </a:r>
            <a:br>
              <a:rPr lang="fr-FR" sz="1400" dirty="0">
                <a:solidFill>
                  <a:srgbClr val="666666"/>
                </a:solidFill>
                <a:latin typeface="avenir_roman"/>
              </a:rPr>
            </a:br>
            <a:r>
              <a:rPr lang="fr-FR" sz="1400" dirty="0">
                <a:solidFill>
                  <a:srgbClr val="666666"/>
                </a:solidFill>
                <a:latin typeface="avenir_roman"/>
              </a:rPr>
              <a:t> </a:t>
            </a:r>
            <a:r>
              <a:rPr lang="fr-FR" sz="1400" dirty="0" err="1">
                <a:solidFill>
                  <a:srgbClr val="666666"/>
                </a:solidFill>
                <a:latin typeface="avenir_roman"/>
              </a:rPr>
              <a:t>backlog</a:t>
            </a:r>
            <a:r>
              <a:rPr lang="fr-FR" sz="1400" dirty="0">
                <a:solidFill>
                  <a:srgbClr val="666666"/>
                </a:solidFill>
                <a:latin typeface="avenir_roman"/>
              </a:rPr>
              <a:t>, ventilation, priorisation des tâches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AF3B0A-B15E-42D5-B716-02875C43387A}"/>
              </a:ext>
            </a:extLst>
          </p:cNvPr>
          <p:cNvSpPr/>
          <p:nvPr/>
        </p:nvSpPr>
        <p:spPr>
          <a:xfrm>
            <a:off x="3023693" y="3944791"/>
            <a:ext cx="2887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666666"/>
                </a:solidFill>
                <a:latin typeface="avenir_roman"/>
              </a:rPr>
              <a:t> Focus sur Scrum et le rythme agile : rôles et rituels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C29B72-CF82-46B3-ACE1-F4F3F0B63E4E}"/>
              </a:ext>
            </a:extLst>
          </p:cNvPr>
          <p:cNvSpPr/>
          <p:nvPr/>
        </p:nvSpPr>
        <p:spPr>
          <a:xfrm>
            <a:off x="655299" y="3940155"/>
            <a:ext cx="20972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666666"/>
                </a:solidFill>
                <a:latin typeface="avenir_roman"/>
              </a:rPr>
              <a:t>Appréhender les valeurs et les principes de l'agilité </a:t>
            </a:r>
          </a:p>
        </p:txBody>
      </p:sp>
      <p:pic>
        <p:nvPicPr>
          <p:cNvPr id="13" name="Picture 2" descr="https://i.pinimg.com/originals/32/fc/17/32fc1740698ec32e1373adbe34ee4709.jpg">
            <a:extLst>
              <a:ext uri="{FF2B5EF4-FFF2-40B4-BE49-F238E27FC236}">
                <a16:creationId xmlns:a16="http://schemas.microsoft.com/office/drawing/2014/main" id="{FBF75921-E5E8-4A26-B1ED-56F5952FB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133" b="91904" l="34055" r="92673">
                        <a14:foregroundMark x1="53906" y1="44688" x2="53906" y2="44688"/>
                        <a14:foregroundMark x1="69063" y1="58594" x2="69063" y2="58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8" t="19036"/>
          <a:stretch/>
        </p:blipFill>
        <p:spPr bwMode="auto">
          <a:xfrm>
            <a:off x="3222375" y="1546216"/>
            <a:ext cx="2407426" cy="2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91A52D-30BF-4E93-8E35-FE2A12892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20" y="1841942"/>
            <a:ext cx="1973034" cy="197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90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/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" name="Forma libre 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Forma libre 10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485918" y="2830067"/>
            <a:ext cx="3941703" cy="576956"/>
          </a:xfrm>
        </p:spPr>
        <p:txBody>
          <a:bodyPr/>
          <a:lstStyle/>
          <a:p>
            <a:r>
              <a:rPr lang="es-ES_tradn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Levier</a:t>
            </a:r>
            <a:r>
              <a:rPr lang="es-ES_tradn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s-ES_tradn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l’acculturation</a:t>
            </a:r>
            <a:endParaRPr lang="es-ES_tradn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06196" y="2674693"/>
            <a:ext cx="2956196" cy="221850"/>
          </a:xfrm>
        </p:spPr>
        <p:txBody>
          <a:bodyPr/>
          <a:lstStyle/>
          <a:p>
            <a:r>
              <a:rPr lang="fr-FR" sz="1600" dirty="0">
                <a:solidFill>
                  <a:srgbClr val="EE3B42"/>
                </a:solidFill>
              </a:rPr>
              <a:t>CONDUITE DU CHANGEMENT</a:t>
            </a:r>
            <a:endParaRPr lang="en-US" sz="1600" dirty="0">
              <a:solidFill>
                <a:srgbClr val="EE3B42"/>
              </a:solidFill>
            </a:endParaRPr>
          </a:p>
        </p:txBody>
      </p:sp>
      <p:pic>
        <p:nvPicPr>
          <p:cNvPr id="15" name="Image 4">
            <a:extLst>
              <a:ext uri="{FF2B5EF4-FFF2-40B4-BE49-F238E27FC236}">
                <a16:creationId xmlns:a16="http://schemas.microsoft.com/office/drawing/2014/main" id="{D12E17F6-A75D-45A9-B5EE-4B427F67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7A14C9B-27C3-4F71-89B5-7BF5915C3DF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36946" r="36946"/>
          <a:stretch>
            <a:fillRect/>
          </a:stretch>
        </p:blipFill>
        <p:spPr/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31B982-918D-41EB-B250-85C2CF3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310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8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0"/>
          <p:cNvSpPr txBox="1">
            <a:spLocks/>
          </p:cNvSpPr>
          <p:nvPr/>
        </p:nvSpPr>
        <p:spPr>
          <a:xfrm>
            <a:off x="5343633" y="285007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PPRENDRE</a:t>
            </a:r>
          </a:p>
        </p:txBody>
      </p:sp>
      <p:sp>
        <p:nvSpPr>
          <p:cNvPr id="11" name="Text Placeholder 20"/>
          <p:cNvSpPr txBox="1">
            <a:spLocks/>
          </p:cNvSpPr>
          <p:nvPr/>
        </p:nvSpPr>
        <p:spPr>
          <a:xfrm>
            <a:off x="5324206" y="3583104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DOPTER</a:t>
            </a:r>
          </a:p>
        </p:txBody>
      </p:sp>
      <p:sp>
        <p:nvSpPr>
          <p:cNvPr id="13" name="Text Placeholder 20"/>
          <p:cNvSpPr txBox="1">
            <a:spLocks/>
          </p:cNvSpPr>
          <p:nvPr/>
        </p:nvSpPr>
        <p:spPr>
          <a:xfrm>
            <a:off x="7415026" y="2833773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CCELERER</a:t>
            </a:r>
          </a:p>
        </p:txBody>
      </p:sp>
      <p:sp>
        <p:nvSpPr>
          <p:cNvPr id="15" name="Text Placeholder 20"/>
          <p:cNvSpPr txBox="1">
            <a:spLocks/>
          </p:cNvSpPr>
          <p:nvPr/>
        </p:nvSpPr>
        <p:spPr>
          <a:xfrm>
            <a:off x="4750338" y="2708450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rgbClr val="EE3B42"/>
                </a:solidFill>
                <a:latin typeface="Raleway Light" charset="0"/>
                <a:ea typeface="Raleway Light" charset="0"/>
                <a:cs typeface="Raleway Light" charset="0"/>
              </a:rPr>
              <a:t>A</a:t>
            </a:r>
          </a:p>
        </p:txBody>
      </p:sp>
      <p:sp>
        <p:nvSpPr>
          <p:cNvPr id="16" name="Text Placeholder 20"/>
          <p:cNvSpPr txBox="1">
            <a:spLocks/>
          </p:cNvSpPr>
          <p:nvPr/>
        </p:nvSpPr>
        <p:spPr>
          <a:xfrm>
            <a:off x="4750338" y="3507042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A</a:t>
            </a:r>
          </a:p>
        </p:txBody>
      </p:sp>
      <p:sp>
        <p:nvSpPr>
          <p:cNvPr id="17" name="Text Placeholder 20"/>
          <p:cNvSpPr txBox="1">
            <a:spLocks/>
          </p:cNvSpPr>
          <p:nvPr/>
        </p:nvSpPr>
        <p:spPr>
          <a:xfrm>
            <a:off x="6841158" y="2707350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accent3"/>
                </a:solidFill>
                <a:latin typeface="Raleway Light" charset="0"/>
                <a:ea typeface="Raleway Light" charset="0"/>
                <a:cs typeface="Raleway Light" charset="0"/>
              </a:rPr>
              <a:t>A</a:t>
            </a:r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3A6FA899-A438-4AAF-80B6-859416EE0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3DAD2995-0E3C-4959-9643-88FFD9C24D16}"/>
              </a:ext>
            </a:extLst>
          </p:cNvPr>
          <p:cNvSpPr txBox="1">
            <a:spLocks/>
          </p:cNvSpPr>
          <p:nvPr/>
        </p:nvSpPr>
        <p:spPr>
          <a:xfrm>
            <a:off x="572365" y="661144"/>
            <a:ext cx="5380553" cy="291197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919089" y="1753331"/>
            <a:ext cx="4000322" cy="532594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fr-FR" sz="1800" dirty="0">
                <a:solidFill>
                  <a:srgbClr val="EE3B42"/>
                </a:solidFill>
              </a:rPr>
              <a:t>EVALUER SA MATURITE DIGITALE</a:t>
            </a:r>
            <a:endParaRPr lang="es-ES_tradnl" sz="1800" dirty="0">
              <a:solidFill>
                <a:srgbClr val="EE3B42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EE3B42"/>
                </a:solidFill>
              </a:rPr>
              <a:t>LA METHODE DES 4 “A”</a:t>
            </a:r>
            <a:endParaRPr lang="es-ES_tradnl" sz="1800" dirty="0">
              <a:solidFill>
                <a:srgbClr val="EE3B42"/>
              </a:solidFill>
            </a:endParaRP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405A9A96-6C0D-4F8C-96F4-5ADA2450E7FC}"/>
              </a:ext>
            </a:extLst>
          </p:cNvPr>
          <p:cNvSpPr txBox="1">
            <a:spLocks/>
          </p:cNvSpPr>
          <p:nvPr/>
        </p:nvSpPr>
        <p:spPr>
          <a:xfrm>
            <a:off x="7415026" y="358830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NTICIPER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C9DEC3FE-AABB-4E19-A2C2-06588B42BF7C}"/>
              </a:ext>
            </a:extLst>
          </p:cNvPr>
          <p:cNvSpPr txBox="1">
            <a:spLocks/>
          </p:cNvSpPr>
          <p:nvPr/>
        </p:nvSpPr>
        <p:spPr>
          <a:xfrm>
            <a:off x="6841158" y="3461877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rgbClr val="EE0031"/>
                </a:solidFill>
                <a:latin typeface="Raleway Light" charset="0"/>
                <a:ea typeface="Raleway Light" charset="0"/>
                <a:cs typeface="Raleway Light" charset="0"/>
              </a:rPr>
              <a:t>A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2A17EF-DC2F-42C9-BD5A-6B9713CA3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7797" b="7797"/>
          <a:stretch>
            <a:fillRect/>
          </a:stretch>
        </p:blipFill>
        <p:spPr/>
      </p:pic>
      <p:sp>
        <p:nvSpPr>
          <p:cNvPr id="22" name="Forma libre 23">
            <a:extLst>
              <a:ext uri="{FF2B5EF4-FFF2-40B4-BE49-F238E27FC236}">
                <a16:creationId xmlns:a16="http://schemas.microsoft.com/office/drawing/2014/main" id="{907DDE69-C7DC-4479-AA45-00DBF728F87C}"/>
              </a:ext>
            </a:extLst>
          </p:cNvPr>
          <p:cNvSpPr/>
          <p:nvPr/>
        </p:nvSpPr>
        <p:spPr>
          <a:xfrm rot="16200000">
            <a:off x="4299456" y="-3613592"/>
            <a:ext cx="705971" cy="86534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B2308ECA-EEE9-4B02-966E-8CCBAF68525B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6108975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CONDUITE DU CHANGEMENT: PARTAGER LA CULTURE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D7F9F3-F16B-480D-9174-2D8F5B0AA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4">
            <a:extLst>
              <a:ext uri="{FF2B5EF4-FFF2-40B4-BE49-F238E27FC236}">
                <a16:creationId xmlns:a16="http://schemas.microsoft.com/office/drawing/2014/main" id="{3D5D424D-CFE0-49EC-83E9-57E5DEDB3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8C0AB7-07C9-49AD-9F9A-17A44682D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310" y="4716616"/>
            <a:ext cx="1557859" cy="239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A33AA7-86BB-4CB9-990B-3E1E755C6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37" y="1548062"/>
            <a:ext cx="2865351" cy="28173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CC91AC-C20E-48E1-96A9-36610094BDF2}"/>
              </a:ext>
            </a:extLst>
          </p:cNvPr>
          <p:cNvSpPr/>
          <p:nvPr/>
        </p:nvSpPr>
        <p:spPr>
          <a:xfrm>
            <a:off x="3805883" y="1809220"/>
            <a:ext cx="466320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fr-FR" sz="2000" dirty="0">
                <a:solidFill>
                  <a:srgbClr val="666666"/>
                </a:solidFill>
                <a:latin typeface="avenir_roman"/>
              </a:rPr>
              <a:t>Déployer un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environnement professionnel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où les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outils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sont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disponibles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:</a:t>
            </a:r>
            <a:br>
              <a:rPr lang="fr-FR" sz="2000" dirty="0">
                <a:solidFill>
                  <a:srgbClr val="666666"/>
                </a:solidFill>
                <a:latin typeface="avenir_roman"/>
              </a:rPr>
            </a:br>
            <a:endParaRPr lang="fr-FR" sz="1100" dirty="0">
              <a:solidFill>
                <a:srgbClr val="666666"/>
              </a:solidFill>
              <a:latin typeface="avenir_roman"/>
            </a:endParaRPr>
          </a:p>
          <a:p>
            <a:pPr fontAlgn="base"/>
            <a:r>
              <a:rPr lang="fr-FR" sz="1600" dirty="0">
                <a:solidFill>
                  <a:srgbClr val="666666"/>
                </a:solidFill>
                <a:latin typeface="avenir_roman"/>
              </a:rPr>
              <a:t>	Sur tous les supports (PC, tablettes, Mac, 	smartphones, </a:t>
            </a:r>
            <a:r>
              <a:rPr lang="fr-FR" sz="1600" dirty="0" err="1">
                <a:solidFill>
                  <a:srgbClr val="666666"/>
                </a:solidFill>
                <a:latin typeface="avenir_roman"/>
              </a:rPr>
              <a:t>wearables</a:t>
            </a:r>
            <a:r>
              <a:rPr lang="fr-FR" sz="1600" dirty="0">
                <a:solidFill>
                  <a:srgbClr val="666666"/>
                </a:solidFill>
                <a:latin typeface="avenir_roman"/>
              </a:rPr>
              <a:t>)</a:t>
            </a:r>
            <a:br>
              <a:rPr lang="fr-FR" sz="2000" dirty="0">
                <a:solidFill>
                  <a:srgbClr val="666666"/>
                </a:solidFill>
                <a:latin typeface="avenir_roman"/>
              </a:rPr>
            </a:br>
            <a:br>
              <a:rPr lang="fr-FR" sz="1100" dirty="0">
                <a:solidFill>
                  <a:srgbClr val="666666"/>
                </a:solidFill>
                <a:latin typeface="avenir_roman"/>
              </a:rPr>
            </a:br>
            <a:r>
              <a:rPr lang="fr-FR" sz="1100" dirty="0">
                <a:solidFill>
                  <a:srgbClr val="666666"/>
                </a:solidFill>
                <a:latin typeface="avenir_roman"/>
              </a:rPr>
              <a:t>	</a:t>
            </a:r>
            <a:r>
              <a:rPr lang="fr-FR" sz="1600" dirty="0">
                <a:solidFill>
                  <a:srgbClr val="666666"/>
                </a:solidFill>
                <a:latin typeface="avenir_roman"/>
              </a:rPr>
              <a:t>Et de partout (au </a:t>
            </a:r>
            <a:r>
              <a:rPr lang="fr-FR" sz="1600" dirty="0" err="1">
                <a:solidFill>
                  <a:srgbClr val="666666"/>
                </a:solidFill>
                <a:latin typeface="avenir_roman"/>
              </a:rPr>
              <a:t>coeur</a:t>
            </a:r>
            <a:r>
              <a:rPr lang="fr-FR" sz="1600" dirty="0">
                <a:solidFill>
                  <a:srgbClr val="666666"/>
                </a:solidFill>
                <a:latin typeface="avenir_roman"/>
              </a:rPr>
              <a:t> du réseau privé de 	l'entreprise et en mobilité).</a:t>
            </a:r>
            <a:endParaRPr lang="fr-FR" sz="2000" dirty="0">
              <a:solidFill>
                <a:srgbClr val="666666"/>
              </a:solidFill>
              <a:latin typeface="avenir_roman"/>
            </a:endParaRPr>
          </a:p>
        </p:txBody>
      </p:sp>
      <p:sp>
        <p:nvSpPr>
          <p:cNvPr id="16" name="Forma libre 23">
            <a:extLst>
              <a:ext uri="{FF2B5EF4-FFF2-40B4-BE49-F238E27FC236}">
                <a16:creationId xmlns:a16="http://schemas.microsoft.com/office/drawing/2014/main" id="{BA741094-4535-435C-9EB2-1C7791350667}"/>
              </a:ext>
            </a:extLst>
          </p:cNvPr>
          <p:cNvSpPr/>
          <p:nvPr/>
        </p:nvSpPr>
        <p:spPr>
          <a:xfrm rot="16200000">
            <a:off x="4299456" y="-3613592"/>
            <a:ext cx="705971" cy="86534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1F7ECD89-D85E-49A5-AC21-82B3300FAA9D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6108975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CONDUITE DU CHANGEMENT: PARTAGER LA CULTURE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383F6-1E93-4D22-BD15-27C99CD547FB}"/>
              </a:ext>
            </a:extLst>
          </p:cNvPr>
          <p:cNvSpPr txBox="1"/>
          <p:nvPr/>
        </p:nvSpPr>
        <p:spPr>
          <a:xfrm>
            <a:off x="4178944" y="257147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rgbClr val="EE3B42"/>
                </a:solidFill>
                <a:latin typeface="Calibri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97551-477E-4ADB-AC90-CB3FE9317532}"/>
              </a:ext>
            </a:extLst>
          </p:cNvPr>
          <p:cNvSpPr txBox="1"/>
          <p:nvPr/>
        </p:nvSpPr>
        <p:spPr>
          <a:xfrm>
            <a:off x="4178944" y="325577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rgbClr val="EE3B42"/>
                </a:solidFill>
                <a:latin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12740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4">
            <a:extLst>
              <a:ext uri="{FF2B5EF4-FFF2-40B4-BE49-F238E27FC236}">
                <a16:creationId xmlns:a16="http://schemas.microsoft.com/office/drawing/2014/main" id="{3D5D424D-CFE0-49EC-83E9-57E5DEDB3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8C0AB7-07C9-49AD-9F9A-17A44682D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310" y="4716616"/>
            <a:ext cx="1557859" cy="2391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8C656C-91B9-4D3B-82ED-5465D03E5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884" y="1451893"/>
            <a:ext cx="2822113" cy="28221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05333A-4C79-42D7-99F9-EF2051426ECB}"/>
              </a:ext>
            </a:extLst>
          </p:cNvPr>
          <p:cNvSpPr/>
          <p:nvPr/>
        </p:nvSpPr>
        <p:spPr>
          <a:xfrm>
            <a:off x="932525" y="1751757"/>
            <a:ext cx="493216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fr-FR" sz="2000" dirty="0">
                <a:solidFill>
                  <a:srgbClr val="666666"/>
                </a:solidFill>
                <a:latin typeface="avenir_roman"/>
              </a:rPr>
              <a:t>Développer et diffuser des tutoriels vidéo autour du Digital (Social Media, …)</a:t>
            </a:r>
          </a:p>
          <a:p>
            <a:pPr fontAlgn="base"/>
            <a:endParaRPr lang="fr-FR" sz="2000" dirty="0">
              <a:solidFill>
                <a:srgbClr val="666666"/>
              </a:solidFill>
              <a:latin typeface="avenir_roman"/>
            </a:endParaRPr>
          </a:p>
          <a:p>
            <a:pPr fontAlgn="base"/>
            <a:r>
              <a:rPr lang="fr-FR" sz="2000" dirty="0">
                <a:solidFill>
                  <a:srgbClr val="666666"/>
                </a:solidFill>
                <a:latin typeface="avenir_roman"/>
              </a:rPr>
              <a:t>Animer /organiser des communautés sur un Réseau Social d'Entreprise (RSE)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AD038A-701B-49B0-802C-8684899F99FB}"/>
              </a:ext>
            </a:extLst>
          </p:cNvPr>
          <p:cNvSpPr/>
          <p:nvPr/>
        </p:nvSpPr>
        <p:spPr>
          <a:xfrm>
            <a:off x="932526" y="3476225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fr-FR" sz="2000" dirty="0">
                <a:solidFill>
                  <a:srgbClr val="666666"/>
                </a:solidFill>
                <a:latin typeface="avenir_roman"/>
              </a:rPr>
              <a:t>Mettre à disposition une plate-forme permettant aux collaborateurs de s'auto-évaluer.</a:t>
            </a:r>
          </a:p>
        </p:txBody>
      </p:sp>
      <p:sp>
        <p:nvSpPr>
          <p:cNvPr id="17" name="Forma libre 23">
            <a:extLst>
              <a:ext uri="{FF2B5EF4-FFF2-40B4-BE49-F238E27FC236}">
                <a16:creationId xmlns:a16="http://schemas.microsoft.com/office/drawing/2014/main" id="{897000A5-E982-471A-B5F5-D17C2881D5EA}"/>
              </a:ext>
            </a:extLst>
          </p:cNvPr>
          <p:cNvSpPr/>
          <p:nvPr/>
        </p:nvSpPr>
        <p:spPr>
          <a:xfrm rot="16200000">
            <a:off x="4299456" y="-3613592"/>
            <a:ext cx="705971" cy="86534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DE6B9CEA-2511-4AFE-A718-FFD8C32AC46F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6108975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CONDUITE DU CHANGEMENT: PARTAGER LA CULTURE</a:t>
            </a:r>
            <a:endParaRPr lang="es-ES_trad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01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4">
            <a:extLst>
              <a:ext uri="{FF2B5EF4-FFF2-40B4-BE49-F238E27FC236}">
                <a16:creationId xmlns:a16="http://schemas.microsoft.com/office/drawing/2014/main" id="{3D5D424D-CFE0-49EC-83E9-57E5DEDB3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8C0AB7-07C9-49AD-9F9A-17A44682D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310" y="4716616"/>
            <a:ext cx="1557859" cy="2391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A510C6-51F3-4C70-9493-F36CA4A7B6F6}"/>
              </a:ext>
            </a:extLst>
          </p:cNvPr>
          <p:cNvSpPr/>
          <p:nvPr/>
        </p:nvSpPr>
        <p:spPr>
          <a:xfrm>
            <a:off x="618637" y="2014510"/>
            <a:ext cx="457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fr-FR" sz="2000" dirty="0">
                <a:solidFill>
                  <a:srgbClr val="666666"/>
                </a:solidFill>
                <a:latin typeface="avenir_roman"/>
              </a:rPr>
              <a:t>Identifier des « Digital Champions »,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puissants relais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de la culture dans toutes les directions Métier.</a:t>
            </a:r>
          </a:p>
          <a:p>
            <a:pPr fontAlgn="base"/>
            <a:endParaRPr lang="fr-FR" sz="2000" dirty="0">
              <a:solidFill>
                <a:srgbClr val="666666"/>
              </a:solidFill>
              <a:latin typeface="avenir_roman"/>
            </a:endParaRPr>
          </a:p>
          <a:p>
            <a:pPr fontAlgn="base"/>
            <a:r>
              <a:rPr lang="fr-FR" sz="2000" b="1" dirty="0">
                <a:solidFill>
                  <a:srgbClr val="666666"/>
                </a:solidFill>
                <a:latin typeface="avenir_roman"/>
              </a:rPr>
              <a:t>Reverse mentoring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 : « </a:t>
            </a:r>
            <a:r>
              <a:rPr lang="fr-FR" sz="2000" dirty="0" err="1">
                <a:solidFill>
                  <a:srgbClr val="666666"/>
                </a:solidFill>
                <a:latin typeface="avenir_roman"/>
              </a:rPr>
              <a:t>It’s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time for the </a:t>
            </a:r>
            <a:r>
              <a:rPr lang="fr-FR" sz="2000" dirty="0" err="1">
                <a:solidFill>
                  <a:srgbClr val="666666"/>
                </a:solidFill>
                <a:latin typeface="avenir_roman"/>
              </a:rPr>
              <a:t>young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to </a:t>
            </a:r>
            <a:r>
              <a:rPr lang="fr-FR" sz="2000" dirty="0" err="1">
                <a:solidFill>
                  <a:srgbClr val="666666"/>
                </a:solidFill>
                <a:latin typeface="avenir_roman"/>
              </a:rPr>
              <a:t>teach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the </a:t>
            </a:r>
            <a:r>
              <a:rPr lang="fr-FR" sz="2000" dirty="0" err="1">
                <a:solidFill>
                  <a:srgbClr val="666666"/>
                </a:solidFill>
                <a:latin typeface="avenir_roman"/>
              </a:rPr>
              <a:t>old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 !»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A49AC-0C78-4DA3-842A-6678CF2C5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281" y="1697784"/>
            <a:ext cx="2572445" cy="2572445"/>
          </a:xfrm>
          <a:prstGeom prst="rect">
            <a:avLst/>
          </a:prstGeom>
        </p:spPr>
      </p:pic>
      <p:sp>
        <p:nvSpPr>
          <p:cNvPr id="14" name="Forma libre 23">
            <a:extLst>
              <a:ext uri="{FF2B5EF4-FFF2-40B4-BE49-F238E27FC236}">
                <a16:creationId xmlns:a16="http://schemas.microsoft.com/office/drawing/2014/main" id="{89C9EEE3-F35C-4372-83B3-1D63D2E62418}"/>
              </a:ext>
            </a:extLst>
          </p:cNvPr>
          <p:cNvSpPr/>
          <p:nvPr/>
        </p:nvSpPr>
        <p:spPr>
          <a:xfrm rot="16200000">
            <a:off x="4299456" y="-3613592"/>
            <a:ext cx="705971" cy="86534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FCBBF333-37A5-4CBC-9B42-A3DDB770F832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6108975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CONDUITE DU CHANGEMENT: PARTAGER LA CULTURE</a:t>
            </a:r>
            <a:endParaRPr lang="es-ES_trad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892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/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" name="Forma libre 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Forma libre 10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485918" y="3607938"/>
            <a:ext cx="3941703" cy="576956"/>
          </a:xfrm>
        </p:spPr>
        <p:txBody>
          <a:bodyPr/>
          <a:lstStyle/>
          <a:p>
            <a:r>
              <a:rPr lang="es-ES_tradnl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Digital Factory </a:t>
            </a:r>
            <a:r>
              <a:rPr lang="es-ES_tradnl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School</a:t>
            </a:r>
            <a:endParaRPr lang="es-ES_tradnl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06196" y="3200798"/>
            <a:ext cx="3267518" cy="410974"/>
          </a:xfrm>
        </p:spPr>
        <p:txBody>
          <a:bodyPr/>
          <a:lstStyle/>
          <a:p>
            <a:r>
              <a:rPr lang="fr-FR" sz="2800" dirty="0">
                <a:solidFill>
                  <a:srgbClr val="EE3B42"/>
                </a:solidFill>
              </a:rPr>
              <a:t>CULTURE INTERNE</a:t>
            </a:r>
            <a:endParaRPr lang="en-US" sz="2800" dirty="0">
              <a:solidFill>
                <a:srgbClr val="EE3B42"/>
              </a:solidFill>
            </a:endParaRPr>
          </a:p>
        </p:txBody>
      </p:sp>
      <p:pic>
        <p:nvPicPr>
          <p:cNvPr id="15" name="Image 4">
            <a:extLst>
              <a:ext uri="{FF2B5EF4-FFF2-40B4-BE49-F238E27FC236}">
                <a16:creationId xmlns:a16="http://schemas.microsoft.com/office/drawing/2014/main" id="{D12E17F6-A75D-45A9-B5EE-4B427F67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0710811-CC23-4739-A875-094FA0C7111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6565" r="16565"/>
          <a:stretch>
            <a:fillRect/>
          </a:stretch>
        </p:blipFill>
        <p:spPr/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5CC00-E36C-417A-A6E1-B0FAD562A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310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2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83545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CULTURE INTERNE : DIGITAL ACADEMY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BD3570-91E2-4499-BA85-CEE74C6B99BF}"/>
              </a:ext>
            </a:extLst>
          </p:cNvPr>
          <p:cNvSpPr/>
          <p:nvPr/>
        </p:nvSpPr>
        <p:spPr>
          <a:xfrm>
            <a:off x="3663636" y="2126598"/>
            <a:ext cx="50071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666666"/>
                </a:solidFill>
                <a:latin typeface="avenir_roman"/>
              </a:rPr>
              <a:t>Des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évènements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internes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animés par les membres de l’équipe.</a:t>
            </a:r>
            <a:br>
              <a:rPr lang="fr-FR" sz="2000" dirty="0">
                <a:solidFill>
                  <a:srgbClr val="666666"/>
                </a:solidFill>
                <a:latin typeface="avenir_roman"/>
              </a:rPr>
            </a:br>
            <a:endParaRPr lang="fr-FR" sz="2000" dirty="0">
              <a:solidFill>
                <a:srgbClr val="666666"/>
              </a:solidFill>
              <a:latin typeface="avenir_roman"/>
            </a:endParaRPr>
          </a:p>
          <a:p>
            <a:r>
              <a:rPr lang="fr-FR" sz="2000" dirty="0">
                <a:solidFill>
                  <a:srgbClr val="666666"/>
                </a:solidFill>
                <a:latin typeface="avenir_roman"/>
              </a:rPr>
              <a:t>Des </a:t>
            </a:r>
            <a:r>
              <a:rPr lang="fr-FR" sz="2000" b="1" dirty="0" err="1">
                <a:solidFill>
                  <a:srgbClr val="666666"/>
                </a:solidFill>
                <a:latin typeface="avenir_roman"/>
              </a:rPr>
              <a:t>meetups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de 30 minutes où un collaborateur présente une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technologie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ou une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méthode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nouvelle.</a:t>
            </a:r>
          </a:p>
        </p:txBody>
      </p:sp>
      <p:pic>
        <p:nvPicPr>
          <p:cNvPr id="9218" name="Picture 2" descr="https://img.freepik.com/free-vector/education-set-flat-icons-vector-illustration-design_24877-18118.jpg?size=338&amp;ext=jpg">
            <a:extLst>
              <a:ext uri="{FF2B5EF4-FFF2-40B4-BE49-F238E27FC236}">
                <a16:creationId xmlns:a16="http://schemas.microsoft.com/office/drawing/2014/main" id="{41781CDB-8A23-4D13-BC05-1FE968877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6" y="1351647"/>
            <a:ext cx="32194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4">
            <a:extLst>
              <a:ext uri="{FF2B5EF4-FFF2-40B4-BE49-F238E27FC236}">
                <a16:creationId xmlns:a16="http://schemas.microsoft.com/office/drawing/2014/main" id="{6C55E071-FDAB-4F66-A6E9-103EDC8C5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418C6B-1160-41BF-8F5F-9AA813FB8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310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1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1"/>
          <p:cNvSpPr/>
          <p:nvPr/>
        </p:nvSpPr>
        <p:spPr>
          <a:xfrm>
            <a:off x="1" y="0"/>
            <a:ext cx="3442071" cy="5143500"/>
          </a:xfrm>
          <a:custGeom>
            <a:avLst/>
            <a:gdLst>
              <a:gd name="connsiteX0" fmla="*/ 0 w 4208106"/>
              <a:gd name="connsiteY0" fmla="*/ 0 h 5143500"/>
              <a:gd name="connsiteX1" fmla="*/ 3197336 w 4208106"/>
              <a:gd name="connsiteY1" fmla="*/ 0 h 5143500"/>
              <a:gd name="connsiteX2" fmla="*/ 3197336 w 4208106"/>
              <a:gd name="connsiteY2" fmla="*/ 1491236 h 5143500"/>
              <a:gd name="connsiteX3" fmla="*/ 3326363 w 4208106"/>
              <a:gd name="connsiteY3" fmla="*/ 1620263 h 5143500"/>
              <a:gd name="connsiteX4" fmla="*/ 3326362 w 4208106"/>
              <a:gd name="connsiteY4" fmla="*/ 1620264 h 5143500"/>
              <a:gd name="connsiteX5" fmla="*/ 3455389 w 4208106"/>
              <a:gd name="connsiteY5" fmla="*/ 1491237 h 5143500"/>
              <a:gd name="connsiteX6" fmla="*/ 3455389 w 4208106"/>
              <a:gd name="connsiteY6" fmla="*/ 1402319 h 5143500"/>
              <a:gd name="connsiteX7" fmla="*/ 3458987 w 4208106"/>
              <a:gd name="connsiteY7" fmla="*/ 1384500 h 5143500"/>
              <a:gd name="connsiteX8" fmla="*/ 3577874 w 4208106"/>
              <a:gd name="connsiteY8" fmla="*/ 1305696 h 5143500"/>
              <a:gd name="connsiteX9" fmla="*/ 3696762 w 4208106"/>
              <a:gd name="connsiteY9" fmla="*/ 1384500 h 5143500"/>
              <a:gd name="connsiteX10" fmla="*/ 3701721 w 4208106"/>
              <a:gd name="connsiteY10" fmla="*/ 1409065 h 5143500"/>
              <a:gd name="connsiteX11" fmla="*/ 3701721 w 4208106"/>
              <a:gd name="connsiteY11" fmla="*/ 2147429 h 5143500"/>
              <a:gd name="connsiteX12" fmla="*/ 3830748 w 4208106"/>
              <a:gd name="connsiteY12" fmla="*/ 2276456 h 5143500"/>
              <a:gd name="connsiteX13" fmla="*/ 3830747 w 4208106"/>
              <a:gd name="connsiteY13" fmla="*/ 2276457 h 5143500"/>
              <a:gd name="connsiteX14" fmla="*/ 3959774 w 4208106"/>
              <a:gd name="connsiteY14" fmla="*/ 2147430 h 5143500"/>
              <a:gd name="connsiteX15" fmla="*/ 3959774 w 4208106"/>
              <a:gd name="connsiteY15" fmla="*/ 2058512 h 5143500"/>
              <a:gd name="connsiteX16" fmla="*/ 3963372 w 4208106"/>
              <a:gd name="connsiteY16" fmla="*/ 2040693 h 5143500"/>
              <a:gd name="connsiteX17" fmla="*/ 4082259 w 4208106"/>
              <a:gd name="connsiteY17" fmla="*/ 1961889 h 5143500"/>
              <a:gd name="connsiteX18" fmla="*/ 4201147 w 4208106"/>
              <a:gd name="connsiteY18" fmla="*/ 2040693 h 5143500"/>
              <a:gd name="connsiteX19" fmla="*/ 4208106 w 4208106"/>
              <a:gd name="connsiteY19" fmla="*/ 2075165 h 5143500"/>
              <a:gd name="connsiteX20" fmla="*/ 4208106 w 4208106"/>
              <a:gd name="connsiteY20" fmla="*/ 5143500 h 5143500"/>
              <a:gd name="connsiteX21" fmla="*/ 0 w 4208106"/>
              <a:gd name="connsiteY2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197336" y="0"/>
                </a:lnTo>
                <a:lnTo>
                  <a:pt x="3197336" y="1491236"/>
                </a:lnTo>
                <a:cubicBezTo>
                  <a:pt x="3197336" y="1562496"/>
                  <a:pt x="3255103" y="1620263"/>
                  <a:pt x="3326363" y="1620263"/>
                </a:cubicBezTo>
                <a:lnTo>
                  <a:pt x="3326362" y="1620264"/>
                </a:lnTo>
                <a:cubicBezTo>
                  <a:pt x="3397622" y="1620264"/>
                  <a:pt x="3455389" y="1562497"/>
                  <a:pt x="3455389" y="1491237"/>
                </a:cubicBezTo>
                <a:lnTo>
                  <a:pt x="3455389" y="1402319"/>
                </a:lnTo>
                <a:lnTo>
                  <a:pt x="3458987" y="1384500"/>
                </a:lnTo>
                <a:cubicBezTo>
                  <a:pt x="3478574" y="1338190"/>
                  <a:pt x="3524429" y="1305696"/>
                  <a:pt x="3577874" y="1305696"/>
                </a:cubicBezTo>
                <a:cubicBezTo>
                  <a:pt x="3631319" y="1305696"/>
                  <a:pt x="3677174" y="1338190"/>
                  <a:pt x="3696762" y="1384500"/>
                </a:cubicBezTo>
                <a:lnTo>
                  <a:pt x="3701721" y="1409065"/>
                </a:lnTo>
                <a:lnTo>
                  <a:pt x="3701721" y="2147429"/>
                </a:lnTo>
                <a:cubicBezTo>
                  <a:pt x="3701721" y="2218689"/>
                  <a:pt x="3759488" y="2276456"/>
                  <a:pt x="3830748" y="2276456"/>
                </a:cubicBezTo>
                <a:lnTo>
                  <a:pt x="3830747" y="2276457"/>
                </a:lnTo>
                <a:cubicBezTo>
                  <a:pt x="3902007" y="2276457"/>
                  <a:pt x="3959774" y="2218690"/>
                  <a:pt x="3959774" y="2147430"/>
                </a:cubicBezTo>
                <a:lnTo>
                  <a:pt x="3959774" y="2058512"/>
                </a:lnTo>
                <a:lnTo>
                  <a:pt x="3963372" y="2040693"/>
                </a:lnTo>
                <a:cubicBezTo>
                  <a:pt x="3982959" y="1994383"/>
                  <a:pt x="4028814" y="1961889"/>
                  <a:pt x="4082259" y="1961889"/>
                </a:cubicBezTo>
                <a:cubicBezTo>
                  <a:pt x="4135704" y="1961889"/>
                  <a:pt x="4181559" y="1994383"/>
                  <a:pt x="4201147" y="2040693"/>
                </a:cubicBezTo>
                <a:lnTo>
                  <a:pt x="4208106" y="2075165"/>
                </a:lnTo>
                <a:lnTo>
                  <a:pt x="4208106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E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Rectángulo redondeado 7"/>
          <p:cNvSpPr/>
          <p:nvPr/>
        </p:nvSpPr>
        <p:spPr>
          <a:xfrm>
            <a:off x="3920725" y="2003322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4572000" y="365689"/>
            <a:ext cx="4103688" cy="576956"/>
          </a:xfrm>
        </p:spPr>
        <p:txBody>
          <a:bodyPr/>
          <a:lstStyle/>
          <a:p>
            <a:r>
              <a:rPr lang="es-ES_tradnl" dirty="0" err="1"/>
              <a:t>Sommaire</a:t>
            </a:r>
            <a:endParaRPr lang="es-ES_tradnl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3"/>
          </p:nvPr>
        </p:nvSpPr>
        <p:spPr>
          <a:xfrm>
            <a:off x="4572000" y="987125"/>
            <a:ext cx="4103688" cy="221850"/>
          </a:xfrm>
        </p:spPr>
        <p:txBody>
          <a:bodyPr/>
          <a:lstStyle/>
          <a:p>
            <a:r>
              <a:rPr lang="es-ES_tradnl" sz="1050" dirty="0">
                <a:solidFill>
                  <a:srgbClr val="EE0031"/>
                </a:solidFill>
              </a:rPr>
              <a:t>COMPRENDRE ET ADOPTER LA CULTURE NUMERIQUE</a:t>
            </a:r>
          </a:p>
        </p:txBody>
      </p:sp>
      <p:sp>
        <p:nvSpPr>
          <p:cNvPr id="20" name="CuadroTexto 19"/>
          <p:cNvSpPr txBox="1">
            <a:spLocks/>
          </p:cNvSpPr>
          <p:nvPr/>
        </p:nvSpPr>
        <p:spPr>
          <a:xfrm>
            <a:off x="830847" y="1789819"/>
            <a:ext cx="1767838" cy="2213608"/>
          </a:xfrm>
          <a:custGeom>
            <a:avLst/>
            <a:gdLst/>
            <a:ahLst/>
            <a:cxnLst/>
            <a:rect l="l" t="t" r="r" b="b"/>
            <a:pathLst>
              <a:path w="2575494" h="3224927"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cubicBezTo>
                  <a:pt x="2575494" y="2409428"/>
                  <a:pt x="2540650" y="2568821"/>
                  <a:pt x="2470961" y="2697818"/>
                </a:cubicBezTo>
                <a:cubicBezTo>
                  <a:pt x="2401273" y="2826815"/>
                  <a:pt x="2309344" y="2929864"/>
                  <a:pt x="2195175" y="3006966"/>
                </a:cubicBezTo>
                <a:cubicBezTo>
                  <a:pt x="2081005" y="3084068"/>
                  <a:pt x="1952008" y="3139670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ES_tradnl" sz="35000" b="1" dirty="0">
              <a:solidFill>
                <a:schemeClr val="accent2">
                  <a:lumMod val="60000"/>
                  <a:lumOff val="4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24" name="Forma libre 23"/>
          <p:cNvSpPr/>
          <p:nvPr/>
        </p:nvSpPr>
        <p:spPr>
          <a:xfrm>
            <a:off x="2598685" y="-262104"/>
            <a:ext cx="843387" cy="3977707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438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6" name="Rectángulo redondeado 7">
            <a:extLst>
              <a:ext uri="{FF2B5EF4-FFF2-40B4-BE49-F238E27FC236}">
                <a16:creationId xmlns:a16="http://schemas.microsoft.com/office/drawing/2014/main" id="{CD26EEE9-476A-48AC-9056-544DA5D1B4EB}"/>
              </a:ext>
            </a:extLst>
          </p:cNvPr>
          <p:cNvSpPr/>
          <p:nvPr/>
        </p:nvSpPr>
        <p:spPr>
          <a:xfrm>
            <a:off x="3920725" y="2514329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61D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redondeado 7">
            <a:extLst>
              <a:ext uri="{FF2B5EF4-FFF2-40B4-BE49-F238E27FC236}">
                <a16:creationId xmlns:a16="http://schemas.microsoft.com/office/drawing/2014/main" id="{A0596554-9DC2-44C2-A4B3-367157AE35DF}"/>
              </a:ext>
            </a:extLst>
          </p:cNvPr>
          <p:cNvSpPr/>
          <p:nvPr/>
        </p:nvSpPr>
        <p:spPr>
          <a:xfrm>
            <a:off x="3927459" y="3537198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438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redondeado 7">
            <a:extLst>
              <a:ext uri="{FF2B5EF4-FFF2-40B4-BE49-F238E27FC236}">
                <a16:creationId xmlns:a16="http://schemas.microsoft.com/office/drawing/2014/main" id="{FCA542C7-27DB-4DCA-B3E8-F919D336FE0A}"/>
              </a:ext>
            </a:extLst>
          </p:cNvPr>
          <p:cNvSpPr/>
          <p:nvPr/>
        </p:nvSpPr>
        <p:spPr>
          <a:xfrm>
            <a:off x="3920725" y="4047350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286ADC77-75BD-40E3-92E2-8AC88C691E5A}"/>
              </a:ext>
            </a:extLst>
          </p:cNvPr>
          <p:cNvSpPr txBox="1">
            <a:spLocks/>
          </p:cNvSpPr>
          <p:nvPr/>
        </p:nvSpPr>
        <p:spPr>
          <a:xfrm>
            <a:off x="4269020" y="2457244"/>
            <a:ext cx="2927274" cy="41812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EE3B42"/>
                </a:solidFill>
              </a:rPr>
              <a:t>FORMATION: 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ADOPTER LES USAGES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BC1B5DFD-BABB-46AD-AF62-3C486766C754}"/>
              </a:ext>
            </a:extLst>
          </p:cNvPr>
          <p:cNvSpPr txBox="1">
            <a:spLocks/>
          </p:cNvSpPr>
          <p:nvPr/>
        </p:nvSpPr>
        <p:spPr>
          <a:xfrm>
            <a:off x="4278247" y="3991978"/>
            <a:ext cx="2720725" cy="418119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EE3B42"/>
                </a:solidFill>
              </a:rPr>
              <a:t>OPEN INNOVATION: 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S’OUVRIR SUR LE MONDE</a:t>
            </a:r>
          </a:p>
        </p:txBody>
      </p:sp>
      <p:pic>
        <p:nvPicPr>
          <p:cNvPr id="31" name="Image 4">
            <a:extLst>
              <a:ext uri="{FF2B5EF4-FFF2-40B4-BE49-F238E27FC236}">
                <a16:creationId xmlns:a16="http://schemas.microsoft.com/office/drawing/2014/main" id="{9C57552F-72CA-45AE-A960-D8D124F37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ED9D21-A974-4C57-AAE4-1F026B0A9C1F}"/>
              </a:ext>
            </a:extLst>
          </p:cNvPr>
          <p:cNvSpPr/>
          <p:nvPr/>
        </p:nvSpPr>
        <p:spPr>
          <a:xfrm>
            <a:off x="4278247" y="1952829"/>
            <a:ext cx="3789768" cy="41812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LE NUMERIQUE: </a:t>
            </a:r>
            <a:br>
              <a:rPr lang="fr-F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MOTEUR D’UNE TRANSFORMATION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4F4B03D-D09D-4A10-8EAB-170FB3612925}"/>
              </a:ext>
            </a:extLst>
          </p:cNvPr>
          <p:cNvSpPr txBox="1">
            <a:spLocks/>
          </p:cNvSpPr>
          <p:nvPr/>
        </p:nvSpPr>
        <p:spPr>
          <a:xfrm>
            <a:off x="4269021" y="3478395"/>
            <a:ext cx="21358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EE3B42"/>
                </a:solidFill>
              </a:rPr>
              <a:t>CULTURE INTERNE: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DIGITAL ACADEMY</a:t>
            </a:r>
          </a:p>
        </p:txBody>
      </p:sp>
      <p:sp>
        <p:nvSpPr>
          <p:cNvPr id="34" name="Rectángulo redondeado 7">
            <a:extLst>
              <a:ext uri="{FF2B5EF4-FFF2-40B4-BE49-F238E27FC236}">
                <a16:creationId xmlns:a16="http://schemas.microsoft.com/office/drawing/2014/main" id="{63740A1D-E44A-4E57-9A81-F433BCF30A2E}"/>
              </a:ext>
            </a:extLst>
          </p:cNvPr>
          <p:cNvSpPr/>
          <p:nvPr/>
        </p:nvSpPr>
        <p:spPr>
          <a:xfrm>
            <a:off x="3917777" y="3025336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2872352A-DEE5-4073-8ED8-B100D2908B1C}"/>
              </a:ext>
            </a:extLst>
          </p:cNvPr>
          <p:cNvSpPr txBox="1">
            <a:spLocks/>
          </p:cNvSpPr>
          <p:nvPr/>
        </p:nvSpPr>
        <p:spPr>
          <a:xfrm>
            <a:off x="4269021" y="2969964"/>
            <a:ext cx="2927273" cy="418119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EE3B42"/>
                </a:solidFill>
              </a:rPr>
              <a:t>CONDUITE DU CHANGEMENT: </a:t>
            </a:r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PARTAGER LA CULTURE</a:t>
            </a:r>
          </a:p>
        </p:txBody>
      </p:sp>
    </p:spTree>
    <p:extLst>
      <p:ext uri="{BB962C8B-B14F-4D97-AF65-F5344CB8AC3E}">
        <p14:creationId xmlns:p14="http://schemas.microsoft.com/office/powerpoint/2010/main" val="2266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pinimg.com/474x/df/c5/53/dfc553acbf93109021643b5372bf5833--icon-design-app-design.jpg">
            <a:extLst>
              <a:ext uri="{FF2B5EF4-FFF2-40B4-BE49-F238E27FC236}">
                <a16:creationId xmlns:a16="http://schemas.microsoft.com/office/drawing/2014/main" id="{B618B38E-A7D3-4098-8051-B6178C1FF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0" t="4456" r="4166" b="7063"/>
          <a:stretch/>
        </p:blipFill>
        <p:spPr bwMode="auto">
          <a:xfrm>
            <a:off x="4788568" y="1451811"/>
            <a:ext cx="4130843" cy="299185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83545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CULTURE INTERNE : DIGITAL ACADEMY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8" name="Image 4">
            <a:extLst>
              <a:ext uri="{FF2B5EF4-FFF2-40B4-BE49-F238E27FC236}">
                <a16:creationId xmlns:a16="http://schemas.microsoft.com/office/drawing/2014/main" id="{6C55E071-FDAB-4F66-A6E9-103EDC8C5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418C6B-1160-41BF-8F5F-9AA813FB8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310" y="4716616"/>
            <a:ext cx="1557859" cy="2391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7D7E15-FD66-4497-9AF5-84164B1508EB}"/>
              </a:ext>
            </a:extLst>
          </p:cNvPr>
          <p:cNvSpPr/>
          <p:nvPr/>
        </p:nvSpPr>
        <p:spPr>
          <a:xfrm>
            <a:off x="325712" y="234842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base"/>
            <a:r>
              <a:rPr lang="fr-FR" sz="2000" b="1" dirty="0">
                <a:solidFill>
                  <a:srgbClr val="666666"/>
                </a:solidFill>
                <a:latin typeface="avenir_roman"/>
              </a:rPr>
              <a:t>Animer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et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organiser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des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Web cafés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et des ateliers en invitant les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générations "Y"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à participer activement .</a:t>
            </a:r>
          </a:p>
        </p:txBody>
      </p:sp>
    </p:spTree>
    <p:extLst>
      <p:ext uri="{BB962C8B-B14F-4D97-AF65-F5344CB8AC3E}">
        <p14:creationId xmlns:p14="http://schemas.microsoft.com/office/powerpoint/2010/main" val="3260701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C21587-C0B0-4D0C-8C79-44E1F59F2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2061410"/>
            <a:ext cx="3149091" cy="3082089"/>
          </a:xfrm>
          <a:prstGeom prst="rect">
            <a:avLst/>
          </a:prstGeom>
        </p:spPr>
      </p:pic>
      <p:sp>
        <p:nvSpPr>
          <p:cNvPr id="3" name="Forma libre 23">
            <a:extLst>
              <a:ext uri="{FF2B5EF4-FFF2-40B4-BE49-F238E27FC236}">
                <a16:creationId xmlns:a16="http://schemas.microsoft.com/office/drawing/2014/main" id="{16263430-BD61-4382-8211-41E5CC90AFEA}"/>
              </a:ext>
            </a:extLst>
          </p:cNvPr>
          <p:cNvSpPr/>
          <p:nvPr/>
        </p:nvSpPr>
        <p:spPr>
          <a:xfrm rot="16200000">
            <a:off x="3783545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14">
            <a:extLst>
              <a:ext uri="{FF2B5EF4-FFF2-40B4-BE49-F238E27FC236}">
                <a16:creationId xmlns:a16="http://schemas.microsoft.com/office/drawing/2014/main" id="{41F74733-CAF6-4DB7-9F1D-7C1EB52FCA5B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CULTURE INTERNE : DIGITAL ACADEMY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5A745B-024F-4B7E-9F0C-F6ADD288907C}"/>
              </a:ext>
            </a:extLst>
          </p:cNvPr>
          <p:cNvSpPr/>
          <p:nvPr/>
        </p:nvSpPr>
        <p:spPr>
          <a:xfrm>
            <a:off x="3262641" y="2439436"/>
            <a:ext cx="53230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fr-FR" sz="2000" dirty="0">
                <a:solidFill>
                  <a:srgbClr val="666666"/>
                </a:solidFill>
                <a:latin typeface="avenir_roman"/>
              </a:rPr>
              <a:t>Proposer aux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collaborateurs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une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immersion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dans des services ou le numérique est très présent (ou chez des partenaires extérieurs à l'entreprise)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A29031-B17C-4A2F-956C-0101979FE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2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/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" name="Forma libre 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Forma libre 10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485918" y="2830067"/>
            <a:ext cx="3941703" cy="576956"/>
          </a:xfrm>
        </p:spPr>
        <p:txBody>
          <a:bodyPr/>
          <a:lstStyle/>
          <a:p>
            <a:r>
              <a:rPr lang="es-ES_tradn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S’ouvrir</a:t>
            </a:r>
            <a:r>
              <a:rPr lang="es-ES_tradn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sur le monde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06196" y="2674693"/>
            <a:ext cx="2956196" cy="221850"/>
          </a:xfrm>
        </p:spPr>
        <p:txBody>
          <a:bodyPr/>
          <a:lstStyle/>
          <a:p>
            <a:r>
              <a:rPr lang="fr-FR" sz="1600" dirty="0">
                <a:solidFill>
                  <a:srgbClr val="EE3B42"/>
                </a:solidFill>
              </a:rPr>
              <a:t>OPEN INNOVATION</a:t>
            </a:r>
            <a:endParaRPr lang="en-US" sz="1600" dirty="0">
              <a:solidFill>
                <a:srgbClr val="EE3B42"/>
              </a:solidFill>
            </a:endParaRPr>
          </a:p>
        </p:txBody>
      </p:sp>
      <p:pic>
        <p:nvPicPr>
          <p:cNvPr id="15" name="Image 4">
            <a:extLst>
              <a:ext uri="{FF2B5EF4-FFF2-40B4-BE49-F238E27FC236}">
                <a16:creationId xmlns:a16="http://schemas.microsoft.com/office/drawing/2014/main" id="{D12E17F6-A75D-45A9-B5EE-4B427F67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0710811-CC23-4739-A875-094FA0C7111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6565" r="16565"/>
          <a:stretch>
            <a:fillRect/>
          </a:stretch>
        </p:blipFill>
        <p:spPr/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58E129-BCB3-4D16-9BCD-C9E82297D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310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6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F42F59-EE02-4BA8-8C26-7BBE99880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77" r="10941"/>
          <a:stretch/>
        </p:blipFill>
        <p:spPr>
          <a:xfrm>
            <a:off x="130629" y="1156001"/>
            <a:ext cx="3875314" cy="3701053"/>
          </a:xfrm>
          <a:prstGeom prst="rect">
            <a:avLst/>
          </a:prstGeom>
        </p:spPr>
      </p:pic>
      <p:sp>
        <p:nvSpPr>
          <p:cNvPr id="3" name="Forma libre 23">
            <a:extLst>
              <a:ext uri="{FF2B5EF4-FFF2-40B4-BE49-F238E27FC236}">
                <a16:creationId xmlns:a16="http://schemas.microsoft.com/office/drawing/2014/main" id="{16263430-BD61-4382-8211-41E5CC90AFEA}"/>
              </a:ext>
            </a:extLst>
          </p:cNvPr>
          <p:cNvSpPr/>
          <p:nvPr/>
        </p:nvSpPr>
        <p:spPr>
          <a:xfrm rot="16200000">
            <a:off x="3783545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14">
            <a:extLst>
              <a:ext uri="{FF2B5EF4-FFF2-40B4-BE49-F238E27FC236}">
                <a16:creationId xmlns:a16="http://schemas.microsoft.com/office/drawing/2014/main" id="{41F74733-CAF6-4DB7-9F1D-7C1EB52FCA5B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OPEN INNOVATION : S’OUVRIR AUX AUTRES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3BC9B9-F81C-4A91-BBA6-EA36731669F3}"/>
              </a:ext>
            </a:extLst>
          </p:cNvPr>
          <p:cNvSpPr/>
          <p:nvPr/>
        </p:nvSpPr>
        <p:spPr>
          <a:xfrm>
            <a:off x="3666918" y="2190919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fr-FR" sz="2000" dirty="0">
                <a:solidFill>
                  <a:srgbClr val="666666"/>
                </a:solidFill>
                <a:latin typeface="avenir_roman"/>
              </a:rPr>
              <a:t>Dans un environnement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hyper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changeant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et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ultra concurrentiel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, difficile de se reposer uniquement sur ses compétences internes pour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innover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. La collaboration comme programme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0C9C6D-613E-4211-81BC-49621E3E5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63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 23">
            <a:extLst>
              <a:ext uri="{FF2B5EF4-FFF2-40B4-BE49-F238E27FC236}">
                <a16:creationId xmlns:a16="http://schemas.microsoft.com/office/drawing/2014/main" id="{16263430-BD61-4382-8211-41E5CC90AFEA}"/>
              </a:ext>
            </a:extLst>
          </p:cNvPr>
          <p:cNvSpPr/>
          <p:nvPr/>
        </p:nvSpPr>
        <p:spPr>
          <a:xfrm rot="16200000">
            <a:off x="3783545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14">
            <a:extLst>
              <a:ext uri="{FF2B5EF4-FFF2-40B4-BE49-F238E27FC236}">
                <a16:creationId xmlns:a16="http://schemas.microsoft.com/office/drawing/2014/main" id="{41F74733-CAF6-4DB7-9F1D-7C1EB52FCA5B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OPEN INNOVATION : S’OUVRIR AUX AUTRES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14714-9043-480C-80AA-9120B76DC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18"/>
          <a:stretch/>
        </p:blipFill>
        <p:spPr>
          <a:xfrm>
            <a:off x="0" y="1394383"/>
            <a:ext cx="3945399" cy="3488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5B8170-9627-42BC-B948-D7615AE3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23C48D-8B7D-4A62-AF0E-8E7402263DDB}"/>
              </a:ext>
            </a:extLst>
          </p:cNvPr>
          <p:cNvSpPr/>
          <p:nvPr/>
        </p:nvSpPr>
        <p:spPr>
          <a:xfrm>
            <a:off x="3945399" y="2075761"/>
            <a:ext cx="46300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fr-FR" sz="2000" dirty="0">
                <a:solidFill>
                  <a:srgbClr val="666666"/>
                </a:solidFill>
                <a:latin typeface="avenir_roman"/>
              </a:rPr>
              <a:t>Un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programme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favorisant l’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intégration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de la Digital </a:t>
            </a:r>
            <a:r>
              <a:rPr lang="fr-FR" sz="2000" dirty="0" err="1">
                <a:solidFill>
                  <a:srgbClr val="666666"/>
                </a:solidFill>
                <a:latin typeface="avenir_roman"/>
              </a:rPr>
              <a:t>Factory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dans l’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écosystème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 startup marocain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pour créer et offrir des services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innovants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aux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clients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de la banque.</a:t>
            </a:r>
          </a:p>
        </p:txBody>
      </p:sp>
    </p:spTree>
    <p:extLst>
      <p:ext uri="{BB962C8B-B14F-4D97-AF65-F5344CB8AC3E}">
        <p14:creationId xmlns:p14="http://schemas.microsoft.com/office/powerpoint/2010/main" val="2346508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pinimg.com/originals/13/b0/95/13b09500014c1276d38d9d2d97cf9999.jpg">
            <a:extLst>
              <a:ext uri="{FF2B5EF4-FFF2-40B4-BE49-F238E27FC236}">
                <a16:creationId xmlns:a16="http://schemas.microsoft.com/office/drawing/2014/main" id="{C4E09A32-3E56-4E85-B7D0-5B7703723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73" t="24854"/>
          <a:stretch/>
        </p:blipFill>
        <p:spPr bwMode="auto">
          <a:xfrm>
            <a:off x="0" y="1724793"/>
            <a:ext cx="3505200" cy="278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rma libre 23">
            <a:extLst>
              <a:ext uri="{FF2B5EF4-FFF2-40B4-BE49-F238E27FC236}">
                <a16:creationId xmlns:a16="http://schemas.microsoft.com/office/drawing/2014/main" id="{16263430-BD61-4382-8211-41E5CC90AFEA}"/>
              </a:ext>
            </a:extLst>
          </p:cNvPr>
          <p:cNvSpPr/>
          <p:nvPr/>
        </p:nvSpPr>
        <p:spPr>
          <a:xfrm rot="16200000">
            <a:off x="3783545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14">
            <a:extLst>
              <a:ext uri="{FF2B5EF4-FFF2-40B4-BE49-F238E27FC236}">
                <a16:creationId xmlns:a16="http://schemas.microsoft.com/office/drawing/2014/main" id="{41F74733-CAF6-4DB7-9F1D-7C1EB52FCA5B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OPEN INNOVATION : S’OUVRIR AUX AUTRES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3A48F-94D8-443D-85ED-F02FC57F7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3CE349-3BC2-4158-984C-9467EEBDB3DD}"/>
              </a:ext>
            </a:extLst>
          </p:cNvPr>
          <p:cNvSpPr/>
          <p:nvPr/>
        </p:nvSpPr>
        <p:spPr>
          <a:xfrm>
            <a:off x="3983311" y="2250415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fr-FR" sz="2000" dirty="0">
                <a:solidFill>
                  <a:srgbClr val="666666"/>
                </a:solidFill>
                <a:latin typeface="avenir_roman"/>
              </a:rPr>
              <a:t>Grâce à la mise en place d’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évènements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réguliers comme des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hackathons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et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startup </a:t>
            </a:r>
            <a:r>
              <a:rPr lang="fr-FR" sz="2000" b="1" dirty="0" err="1">
                <a:solidFill>
                  <a:srgbClr val="666666"/>
                </a:solidFill>
                <a:latin typeface="avenir_roman"/>
              </a:rPr>
              <a:t>days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, qui visent à faire émerger des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idées innovantes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, et de démontrer leur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potentiel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de mise en œuvre.</a:t>
            </a:r>
          </a:p>
        </p:txBody>
      </p:sp>
    </p:spTree>
    <p:extLst>
      <p:ext uri="{BB962C8B-B14F-4D97-AF65-F5344CB8AC3E}">
        <p14:creationId xmlns:p14="http://schemas.microsoft.com/office/powerpoint/2010/main" val="4019834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3">
            <a:extLst>
              <a:ext uri="{FF2B5EF4-FFF2-40B4-BE49-F238E27FC236}">
                <a16:creationId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CE QU’IL FAUT RETENIR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43EFD12-43C5-4CE4-9E78-76D8ED809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154A94-1C91-4DE2-AE03-073902984321}"/>
              </a:ext>
            </a:extLst>
          </p:cNvPr>
          <p:cNvSpPr/>
          <p:nvPr/>
        </p:nvSpPr>
        <p:spPr>
          <a:xfrm>
            <a:off x="3150804" y="1922873"/>
            <a:ext cx="60534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dirty="0">
                <a:solidFill>
                  <a:srgbClr val="EE3B42"/>
                </a:solidFill>
                <a:latin typeface="Raleway"/>
              </a:rPr>
              <a:t>1. </a:t>
            </a:r>
            <a:r>
              <a:rPr lang="fr-FR" altLang="fr-FR" sz="2000" dirty="0">
                <a:solidFill>
                  <a:srgbClr val="666666"/>
                </a:solidFill>
                <a:latin typeface="avenir_roman"/>
              </a:rPr>
              <a:t>Analyser le besoin et les attentes avant tout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3D5DF8-1647-4063-A96A-F3D617D40850}"/>
              </a:ext>
            </a:extLst>
          </p:cNvPr>
          <p:cNvSpPr/>
          <p:nvPr/>
        </p:nvSpPr>
        <p:spPr>
          <a:xfrm>
            <a:off x="3150804" y="2318560"/>
            <a:ext cx="65468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dirty="0">
                <a:solidFill>
                  <a:srgbClr val="EE3B42"/>
                </a:solidFill>
                <a:latin typeface="Raleway"/>
              </a:rPr>
              <a:t>2. </a:t>
            </a:r>
            <a:r>
              <a:rPr lang="fr-FR" altLang="fr-FR" sz="2000" dirty="0">
                <a:solidFill>
                  <a:srgbClr val="666666"/>
                </a:solidFill>
                <a:latin typeface="avenir_roman"/>
              </a:rPr>
              <a:t>Proposer ateliers et formations autour du digital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89ACF-04BF-4234-A11B-7434AA05388E}"/>
              </a:ext>
            </a:extLst>
          </p:cNvPr>
          <p:cNvSpPr/>
          <p:nvPr/>
        </p:nvSpPr>
        <p:spPr>
          <a:xfrm>
            <a:off x="3150804" y="2719310"/>
            <a:ext cx="4842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00" b="1" dirty="0">
                <a:solidFill>
                  <a:srgbClr val="EE3B42"/>
                </a:solidFill>
                <a:latin typeface="Raleway"/>
              </a:rPr>
              <a:t>3.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Impliquer toutes les strates de l’entreprise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0267A7-C302-4598-91BE-8BCF755C639D}"/>
              </a:ext>
            </a:extLst>
          </p:cNvPr>
          <p:cNvSpPr/>
          <p:nvPr/>
        </p:nvSpPr>
        <p:spPr>
          <a:xfrm>
            <a:off x="3150804" y="3110640"/>
            <a:ext cx="5740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rgbClr val="EE3B42"/>
                </a:solidFill>
                <a:latin typeface="Raleway"/>
              </a:rPr>
              <a:t>4.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Miser sur les outils simples, intuitifs et user-</a:t>
            </a:r>
            <a:r>
              <a:rPr lang="fr-FR" sz="2000" dirty="0" err="1">
                <a:solidFill>
                  <a:srgbClr val="666666"/>
                </a:solidFill>
                <a:latin typeface="avenir_roman"/>
              </a:rPr>
              <a:t>centric</a:t>
            </a:r>
            <a:endParaRPr lang="fr-FR" sz="2000" dirty="0">
              <a:solidFill>
                <a:srgbClr val="666666"/>
              </a:solidFill>
              <a:latin typeface="avenir_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18070C-6726-4B4F-A66F-29F364767BC0}"/>
              </a:ext>
            </a:extLst>
          </p:cNvPr>
          <p:cNvSpPr/>
          <p:nvPr/>
        </p:nvSpPr>
        <p:spPr>
          <a:xfrm>
            <a:off x="3150804" y="3501971"/>
            <a:ext cx="4158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rgbClr val="EE3B42"/>
                </a:solidFill>
                <a:latin typeface="Raleway"/>
              </a:rPr>
              <a:t>5.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Utiliser le jeu et le « </a:t>
            </a:r>
            <a:r>
              <a:rPr lang="fr-FR" sz="2000" dirty="0" err="1">
                <a:solidFill>
                  <a:srgbClr val="666666"/>
                </a:solidFill>
                <a:latin typeface="avenir_roman"/>
              </a:rPr>
              <a:t>peer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</a:t>
            </a:r>
            <a:r>
              <a:rPr lang="fr-FR" sz="2000" dirty="0" err="1">
                <a:solidFill>
                  <a:srgbClr val="666666"/>
                </a:solidFill>
                <a:latin typeface="avenir_roman"/>
              </a:rPr>
              <a:t>learning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 »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A09023-82FE-432A-B766-3D19AC615013}"/>
              </a:ext>
            </a:extLst>
          </p:cNvPr>
          <p:cNvSpPr/>
          <p:nvPr/>
        </p:nvSpPr>
        <p:spPr>
          <a:xfrm>
            <a:off x="3150804" y="3904693"/>
            <a:ext cx="38129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EE3B42"/>
                </a:solidFill>
                <a:latin typeface="avenir_roman"/>
              </a:rPr>
              <a:t>6.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Monter un pool d’ambassadeurs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D9796E-6137-4D5E-8C0B-960D7C4EF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39" y="1922873"/>
            <a:ext cx="1963586" cy="19635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550652-21E0-4500-B61D-1C683FCB2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88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4">
            <a:extLst>
              <a:ext uri="{FF2B5EF4-FFF2-40B4-BE49-F238E27FC236}">
                <a16:creationId xmlns:a16="http://schemas.microsoft.com/office/drawing/2014/main" id="{39AC0C75-FF9F-47D3-A48C-2F4FD5C2A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828" y="4074623"/>
            <a:ext cx="870857" cy="8708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41E37F5-F6F0-4E9B-A43A-AD5A03823FE3}"/>
              </a:ext>
            </a:extLst>
          </p:cNvPr>
          <p:cNvGrpSpPr/>
          <p:nvPr/>
        </p:nvGrpSpPr>
        <p:grpSpPr>
          <a:xfrm>
            <a:off x="0" y="3408"/>
            <a:ext cx="9144000" cy="5143500"/>
            <a:chOff x="0" y="0"/>
            <a:chExt cx="9144000" cy="5143500"/>
          </a:xfrm>
        </p:grpSpPr>
        <p:pic>
          <p:nvPicPr>
            <p:cNvPr id="7170" name="Picture 2" descr="https://i.pinimg.com/originals/04/ce/49/04ce49a63dc483ba3f05d08dd6e3e514.jpg">
              <a:extLst>
                <a:ext uri="{FF2B5EF4-FFF2-40B4-BE49-F238E27FC236}">
                  <a16:creationId xmlns:a16="http://schemas.microsoft.com/office/drawing/2014/main" id="{2D46067A-AE34-4FAD-B414-FD4E15D821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59"/>
            <a:stretch/>
          </p:blipFill>
          <p:spPr bwMode="auto">
            <a:xfrm>
              <a:off x="2859315" y="0"/>
              <a:ext cx="6284685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https://i.pinimg.com/originals/04/ce/49/04ce49a63dc483ba3f05d08dd6e3e514.jpg">
              <a:extLst>
                <a:ext uri="{FF2B5EF4-FFF2-40B4-BE49-F238E27FC236}">
                  <a16:creationId xmlns:a16="http://schemas.microsoft.com/office/drawing/2014/main" id="{9C0D7EE0-BCAE-4E33-9EBF-B038E11DE3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498"/>
            <a:stretch/>
          </p:blipFill>
          <p:spPr bwMode="auto">
            <a:xfrm>
              <a:off x="0" y="0"/>
              <a:ext cx="1748971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https://i.pinimg.com/originals/04/ce/49/04ce49a63dc483ba3f05d08dd6e3e514.jpg">
              <a:extLst>
                <a:ext uri="{FF2B5EF4-FFF2-40B4-BE49-F238E27FC236}">
                  <a16:creationId xmlns:a16="http://schemas.microsoft.com/office/drawing/2014/main" id="{4F3A6337-50CC-42A9-B18A-3F57F4984E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466"/>
            <a:stretch/>
          </p:blipFill>
          <p:spPr bwMode="auto">
            <a:xfrm>
              <a:off x="2128321" y="0"/>
              <a:ext cx="791029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https://i.pinimg.com/originals/04/ce/49/04ce49a63dc483ba3f05d08dd6e3e514.jpg">
              <a:extLst>
                <a:ext uri="{FF2B5EF4-FFF2-40B4-BE49-F238E27FC236}">
                  <a16:creationId xmlns:a16="http://schemas.microsoft.com/office/drawing/2014/main" id="{2FBF95F1-FB83-430B-96C6-DDCE9D098D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466"/>
            <a:stretch/>
          </p:blipFill>
          <p:spPr bwMode="auto">
            <a:xfrm>
              <a:off x="1542989" y="0"/>
              <a:ext cx="791029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352A1A4F-9FB4-48C0-96C5-2C4FAEEC32E8}"/>
              </a:ext>
            </a:extLst>
          </p:cNvPr>
          <p:cNvSpPr txBox="1">
            <a:spLocks/>
          </p:cNvSpPr>
          <p:nvPr/>
        </p:nvSpPr>
        <p:spPr>
          <a:xfrm>
            <a:off x="454727" y="3771162"/>
            <a:ext cx="4824302" cy="53027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_tradnl" sz="4000" dirty="0">
                <a:solidFill>
                  <a:srgbClr val="EE3B42"/>
                </a:solidFill>
                <a:latin typeface="Raleway Light" charset="0"/>
              </a:rPr>
              <a:t>MERCI</a:t>
            </a:r>
            <a:r>
              <a:rPr lang="es-ES_tradnl" sz="4000" dirty="0">
                <a:solidFill>
                  <a:schemeClr val="bg1"/>
                </a:solidFill>
                <a:latin typeface="Raleway Light" charset="0"/>
              </a:rPr>
              <a:t> POUR VOTRE</a:t>
            </a:r>
          </a:p>
          <a:p>
            <a:pPr marL="0" indent="0">
              <a:lnSpc>
                <a:spcPct val="150000"/>
              </a:lnSpc>
              <a:buNone/>
            </a:pPr>
            <a:endParaRPr lang="es-ES_tradnl" sz="4000" dirty="0">
              <a:solidFill>
                <a:schemeClr val="bg1"/>
              </a:solidFill>
              <a:latin typeface="Raleway Light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1DF055-DABD-45AA-8985-4AEC8663C97E}"/>
              </a:ext>
            </a:extLst>
          </p:cNvPr>
          <p:cNvSpPr/>
          <p:nvPr/>
        </p:nvSpPr>
        <p:spPr>
          <a:xfrm>
            <a:off x="415355" y="3771162"/>
            <a:ext cx="28852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Raleway Light" charset="0"/>
              </a:rPr>
              <a:t>ATTENTION</a:t>
            </a:r>
          </a:p>
        </p:txBody>
      </p:sp>
      <p:pic>
        <p:nvPicPr>
          <p:cNvPr id="22" name="Image 4">
            <a:extLst>
              <a:ext uri="{FF2B5EF4-FFF2-40B4-BE49-F238E27FC236}">
                <a16:creationId xmlns:a16="http://schemas.microsoft.com/office/drawing/2014/main" id="{E7517869-FA61-448A-8269-425A87661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49" y="61571"/>
            <a:ext cx="870857" cy="870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E3CED6-9495-4247-8602-0E9069D414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242"/>
          <a:stretch/>
        </p:blipFill>
        <p:spPr>
          <a:xfrm>
            <a:off x="177884" y="140080"/>
            <a:ext cx="2015407" cy="35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92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83545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LE NUMERIQUE: MOTEUR D’UNE TRANSFORMATION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171FE5-B391-4692-B5FB-8683633B10F1}"/>
              </a:ext>
            </a:extLst>
          </p:cNvPr>
          <p:cNvSpPr/>
          <p:nvPr/>
        </p:nvSpPr>
        <p:spPr>
          <a:xfrm>
            <a:off x="4232746" y="3830330"/>
            <a:ext cx="2671010" cy="34251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E3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EE3B42"/>
                </a:solidFill>
              </a:rPr>
              <a:t>MANAGEMENT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93D5621-E40B-4908-AC2C-4694743FDD9C}"/>
              </a:ext>
            </a:extLst>
          </p:cNvPr>
          <p:cNvSpPr/>
          <p:nvPr/>
        </p:nvSpPr>
        <p:spPr>
          <a:xfrm>
            <a:off x="4203809" y="2836103"/>
            <a:ext cx="2671010" cy="34251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E3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EE3B42"/>
                </a:solidFill>
              </a:rPr>
              <a:t>CONDUITE DU CHANGEMENT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F82284-E109-44FE-B3FC-A387112516D6}"/>
              </a:ext>
            </a:extLst>
          </p:cNvPr>
          <p:cNvSpPr/>
          <p:nvPr/>
        </p:nvSpPr>
        <p:spPr>
          <a:xfrm>
            <a:off x="4166585" y="1823842"/>
            <a:ext cx="2671010" cy="34251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E3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EE3B42"/>
                </a:solidFill>
              </a:rPr>
              <a:t>ADOPTION DES USAGES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EDD8B9A-B13D-410B-8012-3200C7B57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0438063"/>
              </p:ext>
            </p:extLst>
          </p:nvPr>
        </p:nvGraphicFramePr>
        <p:xfrm>
          <a:off x="1436056" y="1124491"/>
          <a:ext cx="3702002" cy="3623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E161B5-6ACA-48B8-BAC8-FA5B1916C6C9}"/>
              </a:ext>
            </a:extLst>
          </p:cNvPr>
          <p:cNvSpPr txBox="1"/>
          <p:nvPr/>
        </p:nvSpPr>
        <p:spPr>
          <a:xfrm>
            <a:off x="3782788" y="168621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rgbClr val="EE3B42"/>
                </a:solidFill>
                <a:latin typeface="Calibri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6E9AFA-1974-4522-8AF4-B7BB6001B903}"/>
              </a:ext>
            </a:extLst>
          </p:cNvPr>
          <p:cNvSpPr txBox="1"/>
          <p:nvPr/>
        </p:nvSpPr>
        <p:spPr>
          <a:xfrm>
            <a:off x="3782788" y="2719059"/>
            <a:ext cx="39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>
              <a:defRPr sz="3200" b="1">
                <a:solidFill>
                  <a:srgbClr val="EE3B42"/>
                </a:solidFill>
                <a:latin typeface="Calibri"/>
              </a:defRPr>
            </a:lvl1pPr>
          </a:lstStyle>
          <a:p>
            <a:r>
              <a:rPr lang="fr-FR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30C007-AE5D-43C0-80FB-36003D4486AA}"/>
              </a:ext>
            </a:extLst>
          </p:cNvPr>
          <p:cNvSpPr txBox="1"/>
          <p:nvPr/>
        </p:nvSpPr>
        <p:spPr>
          <a:xfrm>
            <a:off x="3782788" y="3719499"/>
            <a:ext cx="39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>
              <a:defRPr sz="3200" b="1">
                <a:solidFill>
                  <a:srgbClr val="EE3B42"/>
                </a:solidFill>
                <a:latin typeface="Calibri"/>
              </a:defRPr>
            </a:lvl1pPr>
          </a:lstStyle>
          <a:p>
            <a:r>
              <a:rPr lang="fr-FR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A28589-A515-487B-9CD6-51497561F855}"/>
              </a:ext>
            </a:extLst>
          </p:cNvPr>
          <p:cNvSpPr/>
          <p:nvPr/>
        </p:nvSpPr>
        <p:spPr>
          <a:xfrm>
            <a:off x="4152169" y="2194774"/>
            <a:ext cx="2699842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b="1" dirty="0">
                <a:solidFill>
                  <a:srgbClr val="EE3B42"/>
                </a:solidFill>
              </a:rPr>
              <a:t>Orientation digitale portée et reconnue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F4D0DA-2F66-46C1-8CDC-C06EBC68B797}"/>
              </a:ext>
            </a:extLst>
          </p:cNvPr>
          <p:cNvSpPr/>
          <p:nvPr/>
        </p:nvSpPr>
        <p:spPr>
          <a:xfrm>
            <a:off x="4429475" y="3182704"/>
            <a:ext cx="229434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b="1" dirty="0">
                <a:solidFill>
                  <a:srgbClr val="EE3B42"/>
                </a:solidFill>
              </a:rPr>
              <a:t>Un enjeu de mobilisation interne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9EAA80-3DBB-4E9D-A25E-E1C0880BD618}"/>
              </a:ext>
            </a:extLst>
          </p:cNvPr>
          <p:cNvSpPr/>
          <p:nvPr/>
        </p:nvSpPr>
        <p:spPr>
          <a:xfrm>
            <a:off x="4043154" y="4174955"/>
            <a:ext cx="30501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200" b="1" dirty="0">
                <a:solidFill>
                  <a:srgbClr val="EE3B42"/>
                </a:solidFill>
              </a:rPr>
              <a:t>Pour </a:t>
            </a:r>
            <a:r>
              <a:rPr lang="fr-FR" sz="1200" b="1" dirty="0" err="1">
                <a:solidFill>
                  <a:srgbClr val="EE3B42"/>
                </a:solidFill>
              </a:rPr>
              <a:t>co-construire</a:t>
            </a:r>
            <a:r>
              <a:rPr lang="fr-FR" sz="1200" b="1" dirty="0">
                <a:solidFill>
                  <a:srgbClr val="EE3B42"/>
                </a:solidFill>
              </a:rPr>
              <a:t> « l’</a:t>
            </a:r>
            <a:r>
              <a:rPr lang="fr-FR" sz="1200" b="1" dirty="0" err="1">
                <a:solidFill>
                  <a:srgbClr val="EE3B42"/>
                </a:solidFill>
              </a:rPr>
              <a:t>Experience</a:t>
            </a:r>
            <a:r>
              <a:rPr lang="fr-FR" sz="1200" b="1" dirty="0">
                <a:solidFill>
                  <a:srgbClr val="EE3B42"/>
                </a:solidFill>
              </a:rPr>
              <a:t> </a:t>
            </a:r>
            <a:r>
              <a:rPr lang="fr-FR" sz="1200" b="1" dirty="0" err="1">
                <a:solidFill>
                  <a:srgbClr val="EE3B42"/>
                </a:solidFill>
              </a:rPr>
              <a:t>Company</a:t>
            </a:r>
            <a:r>
              <a:rPr lang="fr-FR" sz="1200" b="1" dirty="0">
                <a:solidFill>
                  <a:srgbClr val="EE3B42"/>
                </a:solidFill>
              </a:rPr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3896505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3"/>
          <p:cNvSpPr/>
          <p:nvPr/>
        </p:nvSpPr>
        <p:spPr>
          <a:xfrm flipV="1">
            <a:off x="3421839" y="-1015108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7" name="Agrupar 6"/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" name="Forma libre 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Forma libre 10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485918" y="3030982"/>
            <a:ext cx="3531899" cy="576956"/>
          </a:xfrm>
        </p:spPr>
        <p:txBody>
          <a:bodyPr/>
          <a:lstStyle/>
          <a:p>
            <a:r>
              <a:rPr lang="es-ES_tradnl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Moteur</a:t>
            </a:r>
            <a:r>
              <a:rPr lang="es-ES_tradnl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d’une</a:t>
            </a:r>
            <a:r>
              <a:rPr lang="es-ES_tradnl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transformation</a:t>
            </a:r>
            <a:r>
              <a:rPr lang="es-ES_tradnl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06196" y="2674693"/>
            <a:ext cx="2956196" cy="221850"/>
          </a:xfrm>
        </p:spPr>
        <p:txBody>
          <a:bodyPr/>
          <a:lstStyle/>
          <a:p>
            <a:r>
              <a:rPr lang="fr-FR" sz="2800" dirty="0">
                <a:solidFill>
                  <a:srgbClr val="EE3B42"/>
                </a:solidFill>
              </a:rPr>
              <a:t>LE NUMERIQUE</a:t>
            </a:r>
            <a:endParaRPr lang="en-US" sz="2800" dirty="0">
              <a:solidFill>
                <a:srgbClr val="EE3B42"/>
              </a:solidFill>
            </a:endParaRPr>
          </a:p>
        </p:txBody>
      </p:sp>
      <p:pic>
        <p:nvPicPr>
          <p:cNvPr id="15" name="Image 4">
            <a:extLst>
              <a:ext uri="{FF2B5EF4-FFF2-40B4-BE49-F238E27FC236}">
                <a16:creationId xmlns:a16="http://schemas.microsoft.com/office/drawing/2014/main" id="{D12E17F6-A75D-45A9-B5EE-4B427F67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EBBF778-FF39-4BA2-8720-78D4F67C2C0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0425" r="10425"/>
          <a:stretch>
            <a:fillRect/>
          </a:stretch>
        </p:blipFill>
        <p:spPr/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174F26-0C78-4286-B1C2-64E377FA9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467" y="4785995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0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83545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LE NUMERIQUE: MOTEUR D’UNE TRANSFORMATION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562129-F02D-416C-B0D3-779B21579CD8}"/>
              </a:ext>
            </a:extLst>
          </p:cNvPr>
          <p:cNvSpPr/>
          <p:nvPr/>
        </p:nvSpPr>
        <p:spPr>
          <a:xfrm>
            <a:off x="3262641" y="2261772"/>
            <a:ext cx="53805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666666"/>
                </a:solidFill>
                <a:latin typeface="avenir_roman"/>
              </a:rPr>
              <a:t>La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transformation digitale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implique une modification de la façon de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communiquer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, d’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échanger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, de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collaborer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voire même de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décider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des individus d’une organisation.</a:t>
            </a:r>
          </a:p>
        </p:txBody>
      </p:sp>
      <p:pic>
        <p:nvPicPr>
          <p:cNvPr id="4098" name="Picture 2" descr="https://i.pinimg.com/736x/e7/db/15/e7db150128f7ef6269237194a67e7913--la-culture-steve-jobs.jpg">
            <a:extLst>
              <a:ext uri="{FF2B5EF4-FFF2-40B4-BE49-F238E27FC236}">
                <a16:creationId xmlns:a16="http://schemas.microsoft.com/office/drawing/2014/main" id="{7B33F88C-F989-4D1E-899E-7B53D529C9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6" t="16906" r="25205" b="21091"/>
          <a:stretch/>
        </p:blipFill>
        <p:spPr bwMode="auto">
          <a:xfrm>
            <a:off x="355010" y="1278375"/>
            <a:ext cx="2907631" cy="337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45B0F6-1637-4679-B722-12275BD31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39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BA8B97-6F80-4AB0-8F3F-22DF4F92A36C}"/>
              </a:ext>
            </a:extLst>
          </p:cNvPr>
          <p:cNvSpPr/>
          <p:nvPr/>
        </p:nvSpPr>
        <p:spPr>
          <a:xfrm>
            <a:off x="439173" y="2126598"/>
            <a:ext cx="50071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000" dirty="0">
                <a:solidFill>
                  <a:srgbClr val="666666"/>
                </a:solidFill>
                <a:latin typeface="avenir_roman"/>
              </a:rPr>
              <a:t>Une vraie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intégration du digital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implique donc un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changement progressif de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culture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donc du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fonctionnement collectif de l’entreprise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sur de multiples dimensions.</a:t>
            </a:r>
          </a:p>
        </p:txBody>
      </p:sp>
      <p:sp>
        <p:nvSpPr>
          <p:cNvPr id="7" name="Forma libre 23">
            <a:extLst>
              <a:ext uri="{FF2B5EF4-FFF2-40B4-BE49-F238E27FC236}">
                <a16:creationId xmlns:a16="http://schemas.microsoft.com/office/drawing/2014/main" id="{B88058C5-3EDF-457A-940C-D24BC05FFFAA}"/>
              </a:ext>
            </a:extLst>
          </p:cNvPr>
          <p:cNvSpPr/>
          <p:nvPr/>
        </p:nvSpPr>
        <p:spPr>
          <a:xfrm rot="16200000">
            <a:off x="3783545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E5B9E8C0-08EA-4D93-9B76-7CF6CBD87FFE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LE NUMERIQUE: MOTEUR D’UNE TRANSFORMATION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5124" name="Picture 4" descr="RÃ©sultat de recherche d'images">
            <a:extLst>
              <a:ext uri="{FF2B5EF4-FFF2-40B4-BE49-F238E27FC236}">
                <a16:creationId xmlns:a16="http://schemas.microsoft.com/office/drawing/2014/main" id="{F2BE64C9-D747-4085-A736-25D8EE5A6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286" b="83429" l="18500" r="57083">
                        <a14:foregroundMark x1="45250" y1="45571" x2="45250" y2="45571"/>
                        <a14:foregroundMark x1="48333" y1="55714" x2="48333" y2="55714"/>
                        <a14:foregroundMark x1="52167" y1="66286" x2="52167" y2="66286"/>
                        <a14:foregroundMark x1="26833" y1="43857" x2="26833" y2="43857"/>
                        <a14:foregroundMark x1="26833" y1="39714" x2="26833" y2="39714"/>
                        <a14:foregroundMark x1="26333" y1="42286" x2="26333" y2="42286"/>
                        <a14:foregroundMark x1="25917" y1="42429" x2="25917" y2="42429"/>
                        <a14:foregroundMark x1="26500" y1="41429" x2="26500" y2="41429"/>
                        <a14:foregroundMark x1="25750" y1="42571" x2="25750" y2="42571"/>
                        <a14:foregroundMark x1="25917" y1="43571" x2="25917" y2="43571"/>
                        <a14:foregroundMark x1="30500" y1="22571" x2="30500" y2="22571"/>
                        <a14:foregroundMark x1="36417" y1="34143" x2="36417" y2="34143"/>
                        <a14:foregroundMark x1="21667" y1="56714" x2="21667" y2="56714"/>
                        <a14:foregroundMark x1="41667" y1="37143" x2="41667" y2="37143"/>
                        <a14:foregroundMark x1="43417" y1="38143" x2="43417" y2="38143"/>
                        <a14:foregroundMark x1="36167" y1="42429" x2="36167" y2="42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9" t="13723" r="41995" b="15946"/>
          <a:stretch/>
        </p:blipFill>
        <p:spPr bwMode="auto">
          <a:xfrm>
            <a:off x="5277854" y="1066123"/>
            <a:ext cx="3601454" cy="361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74E30E-7382-4FB9-AF82-27D31A12A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  <p:pic>
        <p:nvPicPr>
          <p:cNvPr id="16" name="Image 4">
            <a:extLst>
              <a:ext uri="{FF2B5EF4-FFF2-40B4-BE49-F238E27FC236}">
                <a16:creationId xmlns:a16="http://schemas.microsoft.com/office/drawing/2014/main" id="{DBA79B96-C19A-47D5-BBEE-66510EDB9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06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83545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LE NUMERIQUE: MOTEUR D’UNE TRANSFORMATION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562129-F02D-416C-B0D3-779B21579CD8}"/>
              </a:ext>
            </a:extLst>
          </p:cNvPr>
          <p:cNvSpPr/>
          <p:nvPr/>
        </p:nvSpPr>
        <p:spPr>
          <a:xfrm>
            <a:off x="3143790" y="2261772"/>
            <a:ext cx="53805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666666"/>
                </a:solidFill>
                <a:latin typeface="avenir_roman"/>
              </a:rPr>
              <a:t>L’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acculturation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digitale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est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vitale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pour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innover</a:t>
            </a: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Saisir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les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opportunités</a:t>
            </a:r>
            <a:endParaRPr lang="fr-FR" sz="2000" dirty="0">
              <a:solidFill>
                <a:srgbClr val="666666"/>
              </a:solidFill>
              <a:latin typeface="avenir_roman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Attirer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les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collaborateurs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les plus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performants</a:t>
            </a: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Imaginer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la banque de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demain</a:t>
            </a:r>
          </a:p>
        </p:txBody>
      </p:sp>
      <p:pic>
        <p:nvPicPr>
          <p:cNvPr id="13314" name="Picture 2" descr="https://i.pinimg.com/736x/cd/7b/7d/cd7b7d7d8d6cd8484c53095f08fe7fa6--flat-illustration-digital-illustration.jpg">
            <a:extLst>
              <a:ext uri="{FF2B5EF4-FFF2-40B4-BE49-F238E27FC236}">
                <a16:creationId xmlns:a16="http://schemas.microsoft.com/office/drawing/2014/main" id="{C90E1FD8-EB0A-45FB-8014-C042B0428A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82" b="99541" l="3000" r="97500">
                        <a14:foregroundMark x1="27333" y1="68349" x2="27333" y2="68349"/>
                        <a14:foregroundMark x1="27500" y1="84404" x2="27500" y2="84404"/>
                        <a14:foregroundMark x1="45000" y1="83257" x2="45000" y2="83257"/>
                        <a14:foregroundMark x1="42833" y1="68578" x2="42833" y2="68578"/>
                        <a14:foregroundMark x1="81667" y1="78440" x2="81667" y2="78440"/>
                        <a14:foregroundMark x1="86333" y1="77982" x2="86333" y2="77982"/>
                        <a14:foregroundMark x1="83333" y1="86468" x2="83333" y2="86468"/>
                        <a14:foregroundMark x1="81500" y1="63532" x2="81500" y2="63532"/>
                        <a14:foregroundMark x1="57667" y1="37844" x2="57667" y2="37844"/>
                        <a14:foregroundMark x1="57667" y1="36009" x2="57667" y2="36009"/>
                        <a14:foregroundMark x1="53667" y1="38532" x2="53667" y2="38532"/>
                        <a14:foregroundMark x1="50000" y1="37844" x2="50000" y2="37844"/>
                        <a14:foregroundMark x1="67333" y1="34633" x2="67333" y2="34633"/>
                        <a14:foregroundMark x1="62500" y1="39220" x2="62500" y2="39220"/>
                        <a14:foregroundMark x1="73833" y1="35321" x2="73833" y2="35321"/>
                        <a14:foregroundMark x1="34167" y1="41514" x2="34167" y2="41514"/>
                        <a14:foregroundMark x1="34167" y1="46330" x2="34167" y2="46330"/>
                        <a14:foregroundMark x1="15000" y1="62156" x2="15000" y2="62156"/>
                        <a14:foregroundMark x1="31833" y1="70642" x2="31833" y2="70642"/>
                        <a14:foregroundMark x1="56000" y1="69495" x2="56000" y2="69495"/>
                        <a14:foregroundMark x1="75000" y1="75688" x2="75000" y2="75688"/>
                        <a14:foregroundMark x1="75667" y1="80275" x2="75667" y2="80275"/>
                        <a14:foregroundMark x1="76667" y1="83945" x2="76667" y2="83945"/>
                        <a14:foregroundMark x1="80167" y1="66514" x2="80167" y2="66514"/>
                        <a14:foregroundMark x1="81833" y1="67431" x2="81833" y2="674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63"/>
          <a:stretch/>
        </p:blipFill>
        <p:spPr bwMode="auto">
          <a:xfrm>
            <a:off x="0" y="489030"/>
            <a:ext cx="3672544" cy="465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12148A-D840-4781-A318-DA8F6592B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87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3"/>
          <p:cNvSpPr/>
          <p:nvPr/>
        </p:nvSpPr>
        <p:spPr>
          <a:xfrm flipV="1">
            <a:off x="3421839" y="-1015108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rgbClr val="61D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7" name="Agrupar 6"/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" name="Forma libre 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Forma libre 10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245833" y="2977459"/>
            <a:ext cx="3176006" cy="576956"/>
          </a:xfrm>
        </p:spPr>
        <p:txBody>
          <a:bodyPr/>
          <a:lstStyle/>
          <a:p>
            <a:r>
              <a:rPr lang="es-ES_tradnl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Adopter</a:t>
            </a:r>
            <a:r>
              <a:rPr lang="es-ES_tradnl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les </a:t>
            </a:r>
            <a:r>
              <a:rPr lang="es-ES_tradnl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usages</a:t>
            </a:r>
            <a:r>
              <a:rPr lang="es-ES_tradnl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du digital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266110" y="2608217"/>
            <a:ext cx="2956196" cy="221850"/>
          </a:xfrm>
        </p:spPr>
        <p:txBody>
          <a:bodyPr/>
          <a:lstStyle/>
          <a:p>
            <a:r>
              <a:rPr lang="fr-FR" sz="2800" dirty="0">
                <a:solidFill>
                  <a:srgbClr val="EE3B42"/>
                </a:solidFill>
              </a:rPr>
              <a:t>FORMATION</a:t>
            </a:r>
            <a:endParaRPr lang="en-US" sz="2800" dirty="0">
              <a:solidFill>
                <a:srgbClr val="EE3B42"/>
              </a:solidFill>
            </a:endParaRPr>
          </a:p>
        </p:txBody>
      </p:sp>
      <p:pic>
        <p:nvPicPr>
          <p:cNvPr id="15" name="Image 4">
            <a:extLst>
              <a:ext uri="{FF2B5EF4-FFF2-40B4-BE49-F238E27FC236}">
                <a16:creationId xmlns:a16="http://schemas.microsoft.com/office/drawing/2014/main" id="{D12E17F6-A75D-45A9-B5EE-4B427F67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C8DD4C58-E2C5-4738-8BF2-8B9B9737C80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l="8268" t="-12834" r="5562" b="-1736"/>
          <a:stretch/>
        </p:blipFill>
        <p:spPr>
          <a:xfrm>
            <a:off x="3661925" y="-557471"/>
            <a:ext cx="5522180" cy="5508000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8A2786-2A74-4A56-96D5-E71DC1025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310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9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3.amazonaws.com/kinlane-productions/tyk/tyk-plugins.png">
            <a:extLst>
              <a:ext uri="{FF2B5EF4-FFF2-40B4-BE49-F238E27FC236}">
                <a16:creationId xmlns:a16="http://schemas.microsoft.com/office/drawing/2014/main" id="{37592D34-D973-4322-B269-6F22A53A2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29" b="97198" l="3768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30" t="23710" r="3245"/>
          <a:stretch/>
        </p:blipFill>
        <p:spPr bwMode="auto">
          <a:xfrm>
            <a:off x="3673643" y="1852864"/>
            <a:ext cx="5470358" cy="352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rma libre 23">
            <a:extLst>
              <a:ext uri="{FF2B5EF4-FFF2-40B4-BE49-F238E27FC236}">
                <a16:creationId xmlns:a16="http://schemas.microsoft.com/office/drawing/2014/main" id="{B88058C5-3EDF-457A-940C-D24BC05FFFAA}"/>
              </a:ext>
            </a:extLst>
          </p:cNvPr>
          <p:cNvSpPr/>
          <p:nvPr/>
        </p:nvSpPr>
        <p:spPr>
          <a:xfrm rot="16200000">
            <a:off x="3783545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E5B9E8C0-08EA-4D93-9B76-7CF6CBD87FFE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FORMATION: ADOPTER LES USAGES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DE9BED-A47F-4917-A780-F7F9A8815A2B}"/>
              </a:ext>
            </a:extLst>
          </p:cNvPr>
          <p:cNvSpPr/>
          <p:nvPr/>
        </p:nvSpPr>
        <p:spPr>
          <a:xfrm>
            <a:off x="572365" y="1582155"/>
            <a:ext cx="56491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666666"/>
                </a:solidFill>
                <a:latin typeface="avenir_roman"/>
              </a:rPr>
              <a:t>Des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ateliers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de formation en faveur de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tous les collaborateurs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SGMA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sur différentes méthodologies appliquées à la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Digital </a:t>
            </a:r>
            <a:r>
              <a:rPr lang="fr-FR" sz="2000" b="1" dirty="0" err="1">
                <a:solidFill>
                  <a:srgbClr val="EE3B42"/>
                </a:solidFill>
                <a:latin typeface="avenir_roman"/>
              </a:rPr>
              <a:t>Factory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97F1C5-C17C-4501-AC31-18498D295906}"/>
              </a:ext>
            </a:extLst>
          </p:cNvPr>
          <p:cNvSpPr/>
          <p:nvPr/>
        </p:nvSpPr>
        <p:spPr>
          <a:xfrm>
            <a:off x="477004" y="2739827"/>
            <a:ext cx="367364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800" dirty="0">
                <a:solidFill>
                  <a:srgbClr val="EE3B42"/>
                </a:solidFill>
                <a:latin typeface="avenir_roman"/>
              </a:rPr>
              <a:t>LEAN STARTUP</a:t>
            </a:r>
            <a:br>
              <a:rPr lang="fr-FR" sz="2800" dirty="0">
                <a:solidFill>
                  <a:srgbClr val="EE3B42"/>
                </a:solidFill>
                <a:latin typeface="avenir_roman"/>
              </a:rPr>
            </a:br>
            <a:r>
              <a:rPr lang="fr-FR" sz="2800" dirty="0">
                <a:solidFill>
                  <a:srgbClr val="EE3B42"/>
                </a:solidFill>
                <a:latin typeface="avenir_roman"/>
              </a:rPr>
              <a:t> DESIGN THINKING AGILE &amp; SCRUM</a:t>
            </a:r>
            <a:br>
              <a:rPr lang="fr-FR" sz="2800" dirty="0">
                <a:solidFill>
                  <a:srgbClr val="EE3B42"/>
                </a:solidFill>
                <a:latin typeface="avenir_roman"/>
              </a:rPr>
            </a:br>
            <a:r>
              <a:rPr lang="fr-FR" sz="1800" dirty="0">
                <a:solidFill>
                  <a:srgbClr val="EE3B42"/>
                </a:solidFill>
                <a:latin typeface="avenir_roman"/>
              </a:rPr>
              <a:t>…et bien d’autres </a:t>
            </a:r>
            <a:endParaRPr lang="fr-FR" sz="2800" dirty="0">
              <a:solidFill>
                <a:srgbClr val="EE3B42"/>
              </a:solidFill>
              <a:latin typeface="avenir_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79DCFE-1F3A-4208-9665-51D03B637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66" y="4716616"/>
            <a:ext cx="1557859" cy="239141"/>
          </a:xfrm>
          <a:prstGeom prst="rect">
            <a:avLst/>
          </a:prstGeom>
        </p:spPr>
      </p:pic>
      <p:pic>
        <p:nvPicPr>
          <p:cNvPr id="12" name="Image 4">
            <a:extLst>
              <a:ext uri="{FF2B5EF4-FFF2-40B4-BE49-F238E27FC236}">
                <a16:creationId xmlns:a16="http://schemas.microsoft.com/office/drawing/2014/main" id="{6506A574-3559-4694-B653-E50CEDAF0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4" y="4548741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85499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ear whitout slide number">
  <a:themeElements>
    <a:clrScheme name="Custom 2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C00000"/>
      </a:accent1>
      <a:accent2>
        <a:srgbClr val="FF0000"/>
      </a:accent2>
      <a:accent3>
        <a:srgbClr val="F4898D"/>
      </a:accent3>
      <a:accent4>
        <a:srgbClr val="CC1119"/>
      </a:accent4>
      <a:accent5>
        <a:srgbClr val="EE3B42"/>
      </a:accent5>
      <a:accent6>
        <a:srgbClr val="880B10"/>
      </a:accent6>
      <a:hlink>
        <a:srgbClr val="FBD7D9"/>
      </a:hlink>
      <a:folHlink>
        <a:srgbClr val="F4898D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16032</TotalTime>
  <Words>617</Words>
  <Application>Microsoft Office PowerPoint</Application>
  <PresentationFormat>On-screen Show (16:9)</PresentationFormat>
  <Paragraphs>117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avenir_roman</vt:lpstr>
      <vt:lpstr>Calibri</vt:lpstr>
      <vt:lpstr>Calibri Light</vt:lpstr>
      <vt:lpstr>FontAwesome</vt:lpstr>
      <vt:lpstr>Lato Regular</vt:lpstr>
      <vt:lpstr>Raleway</vt:lpstr>
      <vt:lpstr>Raleway Black</vt:lpstr>
      <vt:lpstr>Raleway Light</vt:lpstr>
      <vt:lpstr>Diseño personalizado</vt:lpstr>
      <vt:lpstr>Clear whitout slide number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Isaac Rivera</dc:creator>
  <cp:lastModifiedBy>Jaouad Tamim</cp:lastModifiedBy>
  <cp:revision>757</cp:revision>
  <dcterms:created xsi:type="dcterms:W3CDTF">2016-05-27T21:17:44Z</dcterms:created>
  <dcterms:modified xsi:type="dcterms:W3CDTF">2018-06-08T09:57:35Z</dcterms:modified>
</cp:coreProperties>
</file>